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295" r:id="rId2"/>
    <p:sldId id="428" r:id="rId3"/>
    <p:sldId id="427" r:id="rId4"/>
    <p:sldId id="299" r:id="rId5"/>
    <p:sldId id="387" r:id="rId6"/>
    <p:sldId id="296" r:id="rId7"/>
    <p:sldId id="339" r:id="rId8"/>
    <p:sldId id="340" r:id="rId9"/>
    <p:sldId id="389" r:id="rId10"/>
    <p:sldId id="390" r:id="rId11"/>
    <p:sldId id="391" r:id="rId12"/>
    <p:sldId id="397" r:id="rId13"/>
    <p:sldId id="398" r:id="rId14"/>
    <p:sldId id="399" r:id="rId15"/>
    <p:sldId id="400" r:id="rId16"/>
    <p:sldId id="401" r:id="rId17"/>
    <p:sldId id="402" r:id="rId18"/>
    <p:sldId id="403" r:id="rId19"/>
    <p:sldId id="404" r:id="rId20"/>
    <p:sldId id="405" r:id="rId21"/>
    <p:sldId id="406" r:id="rId22"/>
    <p:sldId id="407" r:id="rId23"/>
    <p:sldId id="408" r:id="rId24"/>
    <p:sldId id="409" r:id="rId25"/>
    <p:sldId id="392" r:id="rId26"/>
    <p:sldId id="393" r:id="rId27"/>
    <p:sldId id="394" r:id="rId28"/>
    <p:sldId id="395" r:id="rId29"/>
    <p:sldId id="396" r:id="rId30"/>
    <p:sldId id="385" r:id="rId31"/>
    <p:sldId id="348" r:id="rId32"/>
    <p:sldId id="349" r:id="rId33"/>
    <p:sldId id="354" r:id="rId34"/>
    <p:sldId id="357" r:id="rId35"/>
    <p:sldId id="358" r:id="rId36"/>
    <p:sldId id="359" r:id="rId37"/>
    <p:sldId id="360" r:id="rId38"/>
    <p:sldId id="361" r:id="rId39"/>
    <p:sldId id="425" r:id="rId40"/>
    <p:sldId id="426" r:id="rId41"/>
    <p:sldId id="410" r:id="rId42"/>
    <p:sldId id="411" r:id="rId43"/>
    <p:sldId id="412" r:id="rId44"/>
    <p:sldId id="413" r:id="rId45"/>
    <p:sldId id="414" r:id="rId46"/>
    <p:sldId id="415" r:id="rId47"/>
    <p:sldId id="416" r:id="rId48"/>
    <p:sldId id="417" r:id="rId49"/>
    <p:sldId id="418" r:id="rId50"/>
    <p:sldId id="419" r:id="rId51"/>
    <p:sldId id="420" r:id="rId52"/>
    <p:sldId id="421" r:id="rId53"/>
    <p:sldId id="422" r:id="rId54"/>
    <p:sldId id="423" r:id="rId55"/>
    <p:sldId id="424" r:id="rId56"/>
    <p:sldId id="364" r:id="rId57"/>
    <p:sldId id="365" r:id="rId58"/>
    <p:sldId id="366" r:id="rId59"/>
    <p:sldId id="367" r:id="rId60"/>
    <p:sldId id="368" r:id="rId61"/>
    <p:sldId id="369" r:id="rId62"/>
    <p:sldId id="370" r:id="rId63"/>
    <p:sldId id="371" r:id="rId64"/>
    <p:sldId id="372" r:id="rId65"/>
    <p:sldId id="373" r:id="rId66"/>
    <p:sldId id="374" r:id="rId67"/>
    <p:sldId id="375" r:id="rId68"/>
    <p:sldId id="376" r:id="rId69"/>
    <p:sldId id="377" r:id="rId70"/>
    <p:sldId id="378" r:id="rId71"/>
    <p:sldId id="379" r:id="rId72"/>
    <p:sldId id="380" r:id="rId73"/>
    <p:sldId id="381" r:id="rId74"/>
    <p:sldId id="382" r:id="rId75"/>
    <p:sldId id="383" r:id="rId76"/>
    <p:sldId id="384" r:id="rId7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84" autoAdjust="0"/>
    <p:restoredTop sz="94660"/>
  </p:normalViewPr>
  <p:slideViewPr>
    <p:cSldViewPr>
      <p:cViewPr varScale="1">
        <p:scale>
          <a:sx n="59" d="100"/>
          <a:sy n="59" d="100"/>
        </p:scale>
        <p:origin x="-318"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2.wmf"/><Relationship Id="rId7" Type="http://schemas.openxmlformats.org/officeDocument/2006/relationships/image" Target="../media/image66.wmf"/><Relationship Id="rId2" Type="http://schemas.openxmlformats.org/officeDocument/2006/relationships/image" Target="../media/image61.wmf"/><Relationship Id="rId1" Type="http://schemas.openxmlformats.org/officeDocument/2006/relationships/image" Target="../media/image60.wmf"/><Relationship Id="rId6" Type="http://schemas.openxmlformats.org/officeDocument/2006/relationships/image" Target="../media/image65.wmf"/><Relationship Id="rId5" Type="http://schemas.openxmlformats.org/officeDocument/2006/relationships/image" Target="../media/image64.wmf"/><Relationship Id="rId4" Type="http://schemas.openxmlformats.org/officeDocument/2006/relationships/image" Target="../media/image63.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image" Target="../media/image77.wmf"/><Relationship Id="rId7" Type="http://schemas.openxmlformats.org/officeDocument/2006/relationships/image" Target="../media/image81.wmf"/><Relationship Id="rId12" Type="http://schemas.openxmlformats.org/officeDocument/2006/relationships/image" Target="../media/image86.wmf"/><Relationship Id="rId2" Type="http://schemas.openxmlformats.org/officeDocument/2006/relationships/image" Target="../media/image76.wmf"/><Relationship Id="rId1" Type="http://schemas.openxmlformats.org/officeDocument/2006/relationships/image" Target="../media/image75.wmf"/><Relationship Id="rId6" Type="http://schemas.openxmlformats.org/officeDocument/2006/relationships/image" Target="../media/image80.wmf"/><Relationship Id="rId11" Type="http://schemas.openxmlformats.org/officeDocument/2006/relationships/image" Target="../media/image85.wmf"/><Relationship Id="rId5" Type="http://schemas.openxmlformats.org/officeDocument/2006/relationships/image" Target="../media/image79.wmf"/><Relationship Id="rId10" Type="http://schemas.openxmlformats.org/officeDocument/2006/relationships/image" Target="../media/image84.wmf"/><Relationship Id="rId4" Type="http://schemas.openxmlformats.org/officeDocument/2006/relationships/image" Target="../media/image78.wmf"/><Relationship Id="rId9" Type="http://schemas.openxmlformats.org/officeDocument/2006/relationships/image" Target="../media/image8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US"/>
          </a:p>
        </p:txBody>
      </p:sp>
      <p:sp>
        <p:nvSpPr>
          <p:cNvPr id="46083"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fld id="{6E69DDA0-DC4C-4947-A88E-7D86E446C771}" type="datetimeFigureOut">
              <a:rPr lang="en-US"/>
              <a:pPr>
                <a:defRPr/>
              </a:pPr>
              <a:t>3/12/2012</a:t>
            </a:fld>
            <a:endParaRPr lang="en-US"/>
          </a:p>
        </p:txBody>
      </p:sp>
      <p:sp>
        <p:nvSpPr>
          <p:cNvPr id="7066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46085"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6086"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US"/>
          </a:p>
        </p:txBody>
      </p:sp>
      <p:sp>
        <p:nvSpPr>
          <p:cNvPr id="46087"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5B1FBA41-A1B9-43FC-BF31-5825A55F339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7D3E8879-AA6C-4B6C-B4CA-991EF211A8D0}" type="slidenum">
              <a:rPr lang="en-US" smtClean="0"/>
              <a:pPr/>
              <a:t>1</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150DB94C-5E15-4091-8DF0-B62A1C652439}" type="slidenum">
              <a:rPr lang="en-US" smtClean="0"/>
              <a:pPr/>
              <a:t>6</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6128B289-4BF7-4B4F-B144-AB72B9989F57}" type="slidenum">
              <a:rPr lang="en-US" smtClean="0"/>
              <a:pPr/>
              <a:t>35</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8EBDB99E-91D1-4673-B32E-1821D20910F3}" type="slidenum">
              <a:rPr lang="en-US" smtClean="0"/>
              <a:pPr/>
              <a:t>36</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EAC9F5-4A46-4F7B-B900-0FF5529A88A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479B64-37F8-41E9-AE18-DAAD97D5729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CBFF01-18AD-4BBE-9E61-DAB15796162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64ADCC-3A1B-437F-B634-AE8E9573F55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51ECEF-02AC-406D-85B1-DDDB704368E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313F43-3EA5-43D9-9C95-2C3DBEE3027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596F1FB-6430-4D34-AC09-C0FBB9B9C37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4E9EE4F-7DC2-4973-BDC6-E70489C42FB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ABF705-A612-44A0-8F55-F67C59471BB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243BB6-61EF-4601-B186-B3648399F9E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7FC8AB-E96F-4347-8BBF-A383B4EDD3A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598A0E09-19CD-4227-A881-ACC37E6B5EF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5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12.xml"/><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oleObject" Target="../embeddings/oleObject6.bin"/><Relationship Id="rId10" Type="http://schemas.openxmlformats.org/officeDocument/2006/relationships/oleObject" Target="../embeddings/oleObject11.bin"/><Relationship Id="rId4" Type="http://schemas.openxmlformats.org/officeDocument/2006/relationships/oleObject" Target="../embeddings/oleObject5.bin"/><Relationship Id="rId9" Type="http://schemas.openxmlformats.org/officeDocument/2006/relationships/oleObject" Target="../embeddings/oleObject10.bin"/></Relationships>
</file>

<file path=ppt/slides/_rels/slide58.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oleObject" Target="../embeddings/oleObject22.bin"/><Relationship Id="rId3" Type="http://schemas.openxmlformats.org/officeDocument/2006/relationships/oleObject" Target="../embeddings/oleObject12.bin"/><Relationship Id="rId7" Type="http://schemas.openxmlformats.org/officeDocument/2006/relationships/oleObject" Target="../embeddings/oleObject16.bin"/><Relationship Id="rId12"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5.bin"/><Relationship Id="rId11" Type="http://schemas.openxmlformats.org/officeDocument/2006/relationships/oleObject" Target="../embeddings/oleObject20.bin"/><Relationship Id="rId5" Type="http://schemas.openxmlformats.org/officeDocument/2006/relationships/oleObject" Target="../embeddings/oleObject14.bin"/><Relationship Id="rId10" Type="http://schemas.openxmlformats.org/officeDocument/2006/relationships/oleObject" Target="../embeddings/oleObject19.bin"/><Relationship Id="rId4" Type="http://schemas.openxmlformats.org/officeDocument/2006/relationships/oleObject" Target="../embeddings/oleObject13.bin"/><Relationship Id="rId9" Type="http://schemas.openxmlformats.org/officeDocument/2006/relationships/oleObject" Target="../embeddings/oleObject18.bin"/><Relationship Id="rId14" Type="http://schemas.openxmlformats.org/officeDocument/2006/relationships/oleObject" Target="../embeddings/oleObject23.bin"/></Relationships>
</file>

<file path=ppt/slides/_rels/slide68.xml.rels><?xml version="1.0" encoding="UTF-8" standalone="yes"?>
<Relationships xmlns="http://schemas.openxmlformats.org/package/2006/relationships"><Relationship Id="rId2" Type="http://schemas.openxmlformats.org/officeDocument/2006/relationships/image" Target="../media/image87.w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89.w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91.w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92.wm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93.w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94.w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ctrTitle"/>
          </p:nvPr>
        </p:nvSpPr>
        <p:spPr>
          <a:xfrm>
            <a:off x="0" y="914400"/>
            <a:ext cx="9144000" cy="1600200"/>
          </a:xfrm>
          <a:ln/>
        </p:spPr>
        <p:style>
          <a:lnRef idx="1">
            <a:schemeClr val="dk1"/>
          </a:lnRef>
          <a:fillRef idx="2">
            <a:schemeClr val="dk1"/>
          </a:fillRef>
          <a:effectRef idx="1">
            <a:schemeClr val="dk1"/>
          </a:effectRef>
          <a:fontRef idx="minor">
            <a:schemeClr val="dk1"/>
          </a:fontRef>
        </p:style>
        <p:txBody>
          <a:bodyPr/>
          <a:lstStyle/>
          <a:p>
            <a:pPr eaLnBrk="1" hangingPunct="1">
              <a:defRPr/>
            </a:pPr>
            <a:r>
              <a:rPr lang="en-US" sz="3200" dirty="0" smtClean="0"/>
              <a:t> The Simple Economics of Affirmative </a:t>
            </a:r>
            <a:br>
              <a:rPr lang="en-US" sz="3200" dirty="0" smtClean="0"/>
            </a:br>
            <a:r>
              <a:rPr lang="en-US" sz="3200" dirty="0" smtClean="0"/>
              <a:t>Action Policies</a:t>
            </a:r>
            <a:endParaRPr lang="en-US" sz="3200" dirty="0" smtClean="0">
              <a:solidFill>
                <a:srgbClr val="FFFF00"/>
              </a:solidFill>
            </a:endParaRPr>
          </a:p>
        </p:txBody>
      </p:sp>
      <p:sp>
        <p:nvSpPr>
          <p:cNvPr id="419843" name="Rectangle 3"/>
          <p:cNvSpPr>
            <a:spLocks noGrp="1" noChangeArrowheads="1"/>
          </p:cNvSpPr>
          <p:nvPr>
            <p:ph type="subTitle" idx="1"/>
          </p:nvPr>
        </p:nvSpPr>
        <p:spPr>
          <a:xfrm>
            <a:off x="1295400" y="3429000"/>
            <a:ext cx="6705600" cy="1371600"/>
          </a:xfrm>
        </p:spPr>
        <p:style>
          <a:lnRef idx="1">
            <a:schemeClr val="dk1"/>
          </a:lnRef>
          <a:fillRef idx="2">
            <a:schemeClr val="dk1"/>
          </a:fillRef>
          <a:effectRef idx="1">
            <a:schemeClr val="dk1"/>
          </a:effectRef>
          <a:fontRef idx="minor">
            <a:schemeClr val="dk1"/>
          </a:fontRef>
        </p:style>
        <p:txBody>
          <a:bodyPr/>
          <a:lstStyle/>
          <a:p>
            <a:pPr eaLnBrk="1" hangingPunct="1">
              <a:defRPr/>
            </a:pPr>
            <a:r>
              <a:rPr lang="en-US" sz="2800" dirty="0" smtClean="0"/>
              <a:t>Glenn C. </a:t>
            </a:r>
            <a:r>
              <a:rPr lang="en-US" sz="2800" dirty="0" err="1" smtClean="0"/>
              <a:t>Loury</a:t>
            </a:r>
            <a:endParaRPr lang="en-US" sz="2800" dirty="0" smtClean="0"/>
          </a:p>
          <a:p>
            <a:pPr eaLnBrk="1" hangingPunct="1">
              <a:defRPr/>
            </a:pPr>
            <a:r>
              <a:rPr lang="en-US" sz="2800" dirty="0" smtClean="0"/>
              <a:t>Univ. of Michigan, March 11, 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p:cNvPicPr>
            <a:picLocks noChangeAspect="1" noChangeArrowheads="1"/>
          </p:cNvPicPr>
          <p:nvPr/>
        </p:nvPicPr>
        <p:blipFill>
          <a:blip r:embed="rId2" cstate="print"/>
          <a:srcRect/>
          <a:stretch>
            <a:fillRect/>
          </a:stretch>
        </p:blipFill>
        <p:spPr bwMode="auto">
          <a:xfrm>
            <a:off x="408214" y="533400"/>
            <a:ext cx="8278586" cy="1028700"/>
          </a:xfrm>
          <a:prstGeom prst="rect">
            <a:avLst/>
          </a:prstGeom>
          <a:noFill/>
          <a:ln w="9525">
            <a:noFill/>
            <a:miter lim="800000"/>
            <a:headEnd/>
            <a:tailEnd/>
          </a:ln>
        </p:spPr>
      </p:pic>
      <p:pic>
        <p:nvPicPr>
          <p:cNvPr id="134147" name="Picture 3"/>
          <p:cNvPicPr>
            <a:picLocks noChangeAspect="1" noChangeArrowheads="1"/>
          </p:cNvPicPr>
          <p:nvPr/>
        </p:nvPicPr>
        <p:blipFill>
          <a:blip r:embed="rId3" cstate="print"/>
          <a:srcRect/>
          <a:stretch>
            <a:fillRect/>
          </a:stretch>
        </p:blipFill>
        <p:spPr bwMode="auto">
          <a:xfrm>
            <a:off x="147637" y="2276475"/>
            <a:ext cx="8615363" cy="328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p:cNvPicPr>
            <a:picLocks noChangeAspect="1" noChangeArrowheads="1"/>
          </p:cNvPicPr>
          <p:nvPr/>
        </p:nvPicPr>
        <p:blipFill>
          <a:blip r:embed="rId2" cstate="print"/>
          <a:srcRect/>
          <a:stretch>
            <a:fillRect/>
          </a:stretch>
        </p:blipFill>
        <p:spPr bwMode="auto">
          <a:xfrm>
            <a:off x="419100" y="685800"/>
            <a:ext cx="7962900" cy="838200"/>
          </a:xfrm>
          <a:prstGeom prst="rect">
            <a:avLst/>
          </a:prstGeom>
          <a:noFill/>
          <a:ln w="9525">
            <a:noFill/>
            <a:miter lim="800000"/>
            <a:headEnd/>
            <a:tailEnd/>
          </a:ln>
        </p:spPr>
      </p:pic>
      <p:pic>
        <p:nvPicPr>
          <p:cNvPr id="135171" name="Picture 3"/>
          <p:cNvPicPr>
            <a:picLocks noChangeAspect="1" noChangeArrowheads="1"/>
          </p:cNvPicPr>
          <p:nvPr/>
        </p:nvPicPr>
        <p:blipFill>
          <a:blip r:embed="rId3" cstate="print"/>
          <a:srcRect/>
          <a:stretch>
            <a:fillRect/>
          </a:stretch>
        </p:blipFill>
        <p:spPr bwMode="auto">
          <a:xfrm>
            <a:off x="331714" y="2214563"/>
            <a:ext cx="8355086" cy="3805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ctrTitle"/>
          </p:nvPr>
        </p:nvSpPr>
        <p:spPr>
          <a:xfrm>
            <a:off x="685800" y="1066800"/>
            <a:ext cx="7772400" cy="4114800"/>
          </a:xfrm>
        </p:spPr>
        <p:txBody>
          <a:bodyPr/>
          <a:lstStyle/>
          <a:p>
            <a:r>
              <a:rPr lang="en-US" sz="3600" dirty="0" smtClean="0"/>
              <a:t>Alternatives to Racial Preferences:</a:t>
            </a:r>
            <a:br>
              <a:rPr lang="en-US" sz="3600" dirty="0" smtClean="0"/>
            </a:br>
            <a:r>
              <a:rPr lang="en-US" dirty="0" smtClean="0"/>
              <a:t/>
            </a:r>
            <a:br>
              <a:rPr lang="en-US" dirty="0" smtClean="0"/>
            </a:br>
            <a:r>
              <a:rPr lang="en-US" sz="3600" dirty="0" smtClean="0"/>
              <a:t>An Empirical Assessment of Color-Blind Affirmative Action in US College Admissions</a:t>
            </a:r>
            <a:br>
              <a:rPr lang="en-US" sz="3600" dirty="0" smtClean="0"/>
            </a:br>
            <a:r>
              <a:rPr lang="en-US" sz="3600" dirty="0" smtClean="0"/>
              <a:t/>
            </a:r>
            <a:br>
              <a:rPr lang="en-US" sz="3600" dirty="0" smtClean="0"/>
            </a:br>
            <a:r>
              <a:rPr lang="en-US" sz="3600" dirty="0" smtClean="0"/>
              <a:t>(Fryer, </a:t>
            </a:r>
            <a:r>
              <a:rPr lang="en-US" sz="3600" dirty="0" err="1" smtClean="0"/>
              <a:t>Loury</a:t>
            </a:r>
            <a:r>
              <a:rPr lang="en-US" sz="3600" dirty="0" smtClean="0"/>
              <a:t> and </a:t>
            </a:r>
            <a:r>
              <a:rPr lang="en-US" sz="3600" dirty="0" err="1" smtClean="0"/>
              <a:t>Yuret</a:t>
            </a:r>
            <a:r>
              <a:rPr lang="en-US" sz="3600" dirty="0" smtClean="0"/>
              <a:t> 2008)</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Affirmative Action without Explicit Racial Discrimination</a:t>
            </a:r>
            <a:endParaRPr lang="en-US" sz="3600" dirty="0"/>
          </a:p>
        </p:txBody>
      </p:sp>
      <p:sp>
        <p:nvSpPr>
          <p:cNvPr id="3" name="Content Placeholder 2"/>
          <p:cNvSpPr>
            <a:spLocks noGrp="1"/>
          </p:cNvSpPr>
          <p:nvPr>
            <p:ph idx="1"/>
          </p:nvPr>
        </p:nvSpPr>
        <p:spPr/>
        <p:txBody>
          <a:bodyPr/>
          <a:lstStyle/>
          <a:p>
            <a:r>
              <a:rPr lang="en-US" sz="2400" dirty="0" smtClean="0"/>
              <a:t>Color-blind (non-racially discriminatory) affirmative action exploits statistical associations in the population between an applicant’s racial identity and his/her non-racial traits</a:t>
            </a:r>
          </a:p>
          <a:p>
            <a:pPr>
              <a:buNone/>
            </a:pPr>
            <a:r>
              <a:rPr lang="en-US" sz="2400" dirty="0" smtClean="0"/>
              <a:t>[Texas 10% Plan famously illustrates the non-transparency]</a:t>
            </a:r>
            <a:endParaRPr lang="en-US" sz="2000" dirty="0" smtClean="0"/>
          </a:p>
          <a:p>
            <a:pPr>
              <a:buNone/>
            </a:pPr>
            <a:endParaRPr lang="en-US" sz="2000" dirty="0" smtClean="0"/>
          </a:p>
          <a:p>
            <a:r>
              <a:rPr lang="en-US" sz="2400" dirty="0" smtClean="0"/>
              <a:t>A policymaker alters the weight given to non-racial traits for all applicants in such a way as to increase the yield in selection process from a targeted group.</a:t>
            </a:r>
          </a:p>
          <a:p>
            <a:r>
              <a:rPr lang="en-US" sz="2400" dirty="0" smtClean="0"/>
              <a:t>One consequence of this kind of policy is that selection efficiency must in general be reduced for all applicants. Policy can’t be ‘conditionally’ (within group) meritocratic.</a:t>
            </a: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t="11594" b="13043"/>
          <a:stretch>
            <a:fillRect/>
          </a:stretch>
        </p:blipFill>
        <p:spPr bwMode="auto">
          <a:xfrm>
            <a:off x="415925" y="1600200"/>
            <a:ext cx="8118475" cy="3962400"/>
          </a:xfrm>
          <a:prstGeom prst="rect">
            <a:avLst/>
          </a:prstGeom>
          <a:noFill/>
          <a:ln w="9525">
            <a:noFill/>
            <a:miter lim="800000"/>
            <a:headEnd/>
            <a:tailEnd/>
          </a:ln>
        </p:spPr>
      </p:pic>
      <p:sp>
        <p:nvSpPr>
          <p:cNvPr id="3" name="TextBox 2"/>
          <p:cNvSpPr txBox="1"/>
          <p:nvPr/>
        </p:nvSpPr>
        <p:spPr>
          <a:xfrm>
            <a:off x="22093" y="1143000"/>
            <a:ext cx="8969507" cy="523220"/>
          </a:xfrm>
          <a:prstGeom prst="rect">
            <a:avLst/>
          </a:prstGeom>
          <a:noFill/>
        </p:spPr>
        <p:txBody>
          <a:bodyPr wrap="none" rtlCol="0">
            <a:spAutoFit/>
          </a:bodyPr>
          <a:lstStyle/>
          <a:p>
            <a:r>
              <a:rPr lang="en-US" sz="2800" dirty="0" smtClean="0"/>
              <a:t>An Illustrative Example of Color-Blind Affirmative Action</a:t>
            </a:r>
            <a:endParaRPr lang="en-US" sz="2800" dirty="0"/>
          </a:p>
        </p:txBody>
      </p:sp>
      <p:sp>
        <p:nvSpPr>
          <p:cNvPr id="4" name="TextBox 3"/>
          <p:cNvSpPr txBox="1"/>
          <p:nvPr/>
        </p:nvSpPr>
        <p:spPr>
          <a:xfrm>
            <a:off x="381000" y="5678269"/>
            <a:ext cx="8305800" cy="646331"/>
          </a:xfrm>
          <a:prstGeom prst="rect">
            <a:avLst/>
          </a:prstGeom>
          <a:noFill/>
        </p:spPr>
        <p:txBody>
          <a:bodyPr wrap="square" rtlCol="0">
            <a:spAutoFit/>
          </a:bodyPr>
          <a:lstStyle/>
          <a:p>
            <a:r>
              <a:rPr lang="en-US" dirty="0" smtClean="0"/>
              <a:t>Students in area A are excluded, and in area B are included, by the policy. There </a:t>
            </a:r>
          </a:p>
          <a:p>
            <a:r>
              <a:rPr lang="en-US" dirty="0" smtClean="0"/>
              <a:t>are more disadvantaged group students to be found in area B than in area A.</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2133600" y="1752600"/>
            <a:ext cx="5410200" cy="914400"/>
          </a:xfrm>
          <a:prstGeom prst="rect">
            <a:avLst/>
          </a:prstGeom>
          <a:noFill/>
          <a:ln w="9525">
            <a:noFill/>
            <a:miter lim="800000"/>
            <a:headEnd/>
            <a:tailEnd/>
          </a:ln>
        </p:spPr>
      </p:pic>
      <p:pic>
        <p:nvPicPr>
          <p:cNvPr id="35843" name="Picture 3"/>
          <p:cNvPicPr>
            <a:picLocks noChangeAspect="1" noChangeArrowheads="1"/>
          </p:cNvPicPr>
          <p:nvPr/>
        </p:nvPicPr>
        <p:blipFill>
          <a:blip r:embed="rId3" cstate="print"/>
          <a:srcRect/>
          <a:stretch>
            <a:fillRect/>
          </a:stretch>
        </p:blipFill>
        <p:spPr bwMode="auto">
          <a:xfrm>
            <a:off x="2185988" y="2733675"/>
            <a:ext cx="5053012" cy="923925"/>
          </a:xfrm>
          <a:prstGeom prst="rect">
            <a:avLst/>
          </a:prstGeom>
          <a:noFill/>
          <a:ln w="9525">
            <a:noFill/>
            <a:miter lim="800000"/>
            <a:headEnd/>
            <a:tailEnd/>
          </a:ln>
        </p:spPr>
      </p:pic>
      <p:pic>
        <p:nvPicPr>
          <p:cNvPr id="35844" name="Picture 4"/>
          <p:cNvPicPr>
            <a:picLocks noChangeAspect="1" noChangeArrowheads="1"/>
          </p:cNvPicPr>
          <p:nvPr/>
        </p:nvPicPr>
        <p:blipFill>
          <a:blip r:embed="rId4" cstate="print"/>
          <a:srcRect/>
          <a:stretch>
            <a:fillRect/>
          </a:stretch>
        </p:blipFill>
        <p:spPr bwMode="auto">
          <a:xfrm>
            <a:off x="863600" y="4067175"/>
            <a:ext cx="7518400" cy="1876425"/>
          </a:xfrm>
          <a:prstGeom prst="rect">
            <a:avLst/>
          </a:prstGeom>
          <a:noFill/>
          <a:ln w="9525">
            <a:noFill/>
            <a:miter lim="800000"/>
            <a:headEnd/>
            <a:tailEnd/>
          </a:ln>
        </p:spPr>
      </p:pic>
      <p:sp>
        <p:nvSpPr>
          <p:cNvPr id="35845" name="TextBox 4"/>
          <p:cNvSpPr txBox="1">
            <a:spLocks noChangeArrowheads="1"/>
          </p:cNvSpPr>
          <p:nvPr/>
        </p:nvSpPr>
        <p:spPr bwMode="auto">
          <a:xfrm>
            <a:off x="457200" y="3500438"/>
            <a:ext cx="7543800" cy="461665"/>
          </a:xfrm>
          <a:prstGeom prst="rect">
            <a:avLst/>
          </a:prstGeom>
          <a:noFill/>
          <a:ln w="9525">
            <a:noFill/>
            <a:miter lim="800000"/>
            <a:headEnd/>
            <a:tailEnd/>
          </a:ln>
        </p:spPr>
        <p:txBody>
          <a:bodyPr wrap="square">
            <a:spAutoFit/>
          </a:bodyPr>
          <a:lstStyle/>
          <a:p>
            <a:r>
              <a:rPr lang="en-US" sz="2400" b="1" i="1" dirty="0" smtClean="0"/>
              <a:t>Finding an Optimal Policy: The </a:t>
            </a:r>
            <a:r>
              <a:rPr lang="en-US" sz="2400" b="1" i="1" dirty="0"/>
              <a:t>Planner’s Problem</a:t>
            </a:r>
          </a:p>
        </p:txBody>
      </p:sp>
      <p:sp>
        <p:nvSpPr>
          <p:cNvPr id="35846" name="TextBox 5"/>
          <p:cNvSpPr txBox="1">
            <a:spLocks noChangeArrowheads="1"/>
          </p:cNvSpPr>
          <p:nvPr/>
        </p:nvSpPr>
        <p:spPr bwMode="auto">
          <a:xfrm>
            <a:off x="1624216" y="1382712"/>
            <a:ext cx="3621504" cy="369332"/>
          </a:xfrm>
          <a:prstGeom prst="rect">
            <a:avLst/>
          </a:prstGeom>
          <a:noFill/>
          <a:ln w="9525">
            <a:noFill/>
            <a:miter lim="800000"/>
            <a:headEnd/>
            <a:tailEnd/>
          </a:ln>
        </p:spPr>
        <p:txBody>
          <a:bodyPr wrap="none">
            <a:spAutoFit/>
          </a:bodyPr>
          <a:lstStyle/>
          <a:p>
            <a:r>
              <a:rPr lang="en-US" dirty="0" smtClean="0"/>
              <a:t>Academic Performance Equation:</a:t>
            </a:r>
            <a:endParaRPr lang="en-US" dirty="0"/>
          </a:p>
        </p:txBody>
      </p:sp>
      <p:sp>
        <p:nvSpPr>
          <p:cNvPr id="35847" name="TextBox 6"/>
          <p:cNvSpPr txBox="1">
            <a:spLocks noChangeArrowheads="1"/>
          </p:cNvSpPr>
          <p:nvPr/>
        </p:nvSpPr>
        <p:spPr bwMode="auto">
          <a:xfrm>
            <a:off x="1601788" y="2450068"/>
            <a:ext cx="6224781" cy="369332"/>
          </a:xfrm>
          <a:prstGeom prst="rect">
            <a:avLst/>
          </a:prstGeom>
          <a:noFill/>
          <a:ln w="9525">
            <a:noFill/>
            <a:miter lim="800000"/>
            <a:headEnd/>
            <a:tailEnd/>
          </a:ln>
        </p:spPr>
        <p:txBody>
          <a:bodyPr wrap="none">
            <a:spAutoFit/>
          </a:bodyPr>
          <a:lstStyle/>
          <a:p>
            <a:r>
              <a:rPr lang="en-US" dirty="0" smtClean="0"/>
              <a:t>Racial Identity Equation [</a:t>
            </a:r>
            <a:r>
              <a:rPr lang="en-US" dirty="0" err="1" smtClean="0"/>
              <a:t>prob</a:t>
            </a:r>
            <a:r>
              <a:rPr lang="en-US" dirty="0" smtClean="0"/>
              <a:t> {applicant in targeted group}]:</a:t>
            </a:r>
            <a:endParaRPr lang="en-US" dirty="0"/>
          </a:p>
        </p:txBody>
      </p:sp>
      <p:sp>
        <p:nvSpPr>
          <p:cNvPr id="10" name="TextBox 4"/>
          <p:cNvSpPr txBox="1">
            <a:spLocks noChangeArrowheads="1"/>
          </p:cNvSpPr>
          <p:nvPr/>
        </p:nvSpPr>
        <p:spPr bwMode="auto">
          <a:xfrm>
            <a:off x="304800" y="838200"/>
            <a:ext cx="8344438" cy="461665"/>
          </a:xfrm>
          <a:prstGeom prst="rect">
            <a:avLst/>
          </a:prstGeom>
          <a:noFill/>
          <a:ln w="9525">
            <a:noFill/>
            <a:miter lim="800000"/>
            <a:headEnd/>
            <a:tailEnd/>
          </a:ln>
        </p:spPr>
        <p:txBody>
          <a:bodyPr wrap="square">
            <a:spAutoFit/>
          </a:bodyPr>
          <a:lstStyle/>
          <a:p>
            <a:r>
              <a:rPr lang="en-US" sz="2400" b="1" i="1" dirty="0" smtClean="0"/>
              <a:t>Use Data to Estimate (presumed) Linear Relationships</a:t>
            </a:r>
            <a:endParaRPr lang="en-US" sz="2400" b="1"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809625" y="1524000"/>
            <a:ext cx="7572375" cy="1447800"/>
          </a:xfrm>
          <a:prstGeom prst="rect">
            <a:avLst/>
          </a:prstGeom>
          <a:noFill/>
          <a:ln w="9525">
            <a:noFill/>
            <a:miter lim="800000"/>
            <a:headEnd/>
            <a:tailEnd/>
          </a:ln>
        </p:spPr>
      </p:pic>
      <p:sp>
        <p:nvSpPr>
          <p:cNvPr id="36867" name="TextBox 2"/>
          <p:cNvSpPr txBox="1">
            <a:spLocks noChangeArrowheads="1"/>
          </p:cNvSpPr>
          <p:nvPr/>
        </p:nvSpPr>
        <p:spPr bwMode="auto">
          <a:xfrm>
            <a:off x="533400" y="990600"/>
            <a:ext cx="8189913" cy="400050"/>
          </a:xfrm>
          <a:prstGeom prst="rect">
            <a:avLst/>
          </a:prstGeom>
          <a:noFill/>
          <a:ln w="9525">
            <a:noFill/>
            <a:miter lim="800000"/>
            <a:headEnd/>
            <a:tailEnd/>
          </a:ln>
        </p:spPr>
        <p:txBody>
          <a:bodyPr wrap="none">
            <a:spAutoFit/>
          </a:bodyPr>
          <a:lstStyle/>
          <a:p>
            <a:r>
              <a:rPr lang="en-US" sz="2000" b="1" i="1"/>
              <a:t>Laissez-Faire Solution: Threshold Rule on Predicted Performance</a:t>
            </a:r>
          </a:p>
        </p:txBody>
      </p:sp>
      <p:pic>
        <p:nvPicPr>
          <p:cNvPr id="36868" name="Picture 3"/>
          <p:cNvPicPr>
            <a:picLocks noChangeAspect="1" noChangeArrowheads="1"/>
          </p:cNvPicPr>
          <p:nvPr/>
        </p:nvPicPr>
        <p:blipFill>
          <a:blip r:embed="rId3" cstate="print"/>
          <a:srcRect/>
          <a:stretch>
            <a:fillRect/>
          </a:stretch>
        </p:blipFill>
        <p:spPr bwMode="auto">
          <a:xfrm>
            <a:off x="457200" y="3505200"/>
            <a:ext cx="8085138" cy="2133600"/>
          </a:xfrm>
          <a:prstGeom prst="rect">
            <a:avLst/>
          </a:prstGeom>
          <a:noFill/>
          <a:ln w="9525">
            <a:noFill/>
            <a:miter lim="800000"/>
            <a:headEnd/>
            <a:tailEnd/>
          </a:ln>
        </p:spPr>
      </p:pic>
      <p:sp>
        <p:nvSpPr>
          <p:cNvPr id="36869" name="TextBox 4"/>
          <p:cNvSpPr txBox="1">
            <a:spLocks noChangeArrowheads="1"/>
          </p:cNvSpPr>
          <p:nvPr/>
        </p:nvSpPr>
        <p:spPr bwMode="auto">
          <a:xfrm>
            <a:off x="457200" y="3124200"/>
            <a:ext cx="8520113" cy="400050"/>
          </a:xfrm>
          <a:prstGeom prst="rect">
            <a:avLst/>
          </a:prstGeom>
          <a:noFill/>
          <a:ln w="9525">
            <a:noFill/>
            <a:miter lim="800000"/>
            <a:headEnd/>
            <a:tailEnd/>
          </a:ln>
        </p:spPr>
        <p:txBody>
          <a:bodyPr wrap="none">
            <a:spAutoFit/>
          </a:bodyPr>
          <a:lstStyle/>
          <a:p>
            <a:r>
              <a:rPr lang="en-US" sz="2000" b="1" i="1"/>
              <a:t>Color-Sighted Affirmative Action Solution: Race-Specific Thresholds</a:t>
            </a:r>
          </a:p>
        </p:txBody>
      </p:sp>
      <p:pic>
        <p:nvPicPr>
          <p:cNvPr id="36870" name="Picture 4"/>
          <p:cNvPicPr>
            <a:picLocks noChangeAspect="1" noChangeArrowheads="1"/>
          </p:cNvPicPr>
          <p:nvPr/>
        </p:nvPicPr>
        <p:blipFill>
          <a:blip r:embed="rId4" cstate="print"/>
          <a:srcRect/>
          <a:stretch>
            <a:fillRect/>
          </a:stretch>
        </p:blipFill>
        <p:spPr bwMode="auto">
          <a:xfrm>
            <a:off x="76200" y="5562600"/>
            <a:ext cx="8763000" cy="94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76200" y="2790825"/>
            <a:ext cx="8964613" cy="3152775"/>
          </a:xfrm>
          <a:prstGeom prst="rect">
            <a:avLst/>
          </a:prstGeom>
          <a:noFill/>
          <a:ln w="9525">
            <a:noFill/>
            <a:miter lim="800000"/>
            <a:headEnd/>
            <a:tailEnd/>
          </a:ln>
        </p:spPr>
      </p:pic>
      <p:sp>
        <p:nvSpPr>
          <p:cNvPr id="37891" name="TextBox 2"/>
          <p:cNvSpPr txBox="1">
            <a:spLocks noChangeArrowheads="1"/>
          </p:cNvSpPr>
          <p:nvPr/>
        </p:nvSpPr>
        <p:spPr bwMode="auto">
          <a:xfrm flipH="1">
            <a:off x="76200" y="1809750"/>
            <a:ext cx="8686800" cy="400050"/>
          </a:xfrm>
          <a:prstGeom prst="rect">
            <a:avLst/>
          </a:prstGeom>
          <a:noFill/>
          <a:ln w="9525">
            <a:noFill/>
            <a:miter lim="800000"/>
            <a:headEnd/>
            <a:tailEnd/>
          </a:ln>
        </p:spPr>
        <p:txBody>
          <a:bodyPr>
            <a:spAutoFit/>
          </a:bodyPr>
          <a:lstStyle/>
          <a:p>
            <a:r>
              <a:rPr lang="en-US" sz="2000" b="1" i="1"/>
              <a:t>Color-Blind Affirmative Action: Modified weights in scoring equation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228600" y="990600"/>
            <a:ext cx="8207375"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141288" y="381000"/>
            <a:ext cx="8469312"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427038"/>
            <a:ext cx="8229600" cy="1325562"/>
          </a:xfrm>
        </p:spPr>
        <p:style>
          <a:lnRef idx="1">
            <a:schemeClr val="dk1"/>
          </a:lnRef>
          <a:fillRef idx="2">
            <a:schemeClr val="dk1"/>
          </a:fillRef>
          <a:effectRef idx="1">
            <a:schemeClr val="dk1"/>
          </a:effectRef>
          <a:fontRef idx="minor">
            <a:schemeClr val="dk1"/>
          </a:fontRef>
        </p:style>
        <p:txBody>
          <a:bodyPr/>
          <a:lstStyle/>
          <a:p>
            <a:pPr eaLnBrk="1" hangingPunct="1">
              <a:defRPr/>
            </a:pPr>
            <a:r>
              <a:rPr lang="en-US" dirty="0" smtClean="0"/>
              <a:t>This </a:t>
            </a:r>
            <a:r>
              <a:rPr lang="en-US" smtClean="0"/>
              <a:t>Lecture Will Consist </a:t>
            </a:r>
            <a:r>
              <a:rPr lang="en-US" dirty="0" smtClean="0"/>
              <a:t>of Two Parts:</a:t>
            </a:r>
            <a:endParaRPr lang="en-US" sz="4000" dirty="0" smtClean="0"/>
          </a:p>
        </p:txBody>
      </p:sp>
      <p:sp>
        <p:nvSpPr>
          <p:cNvPr id="6147" name="Rectangle 3"/>
          <p:cNvSpPr>
            <a:spLocks noGrp="1" noChangeArrowheads="1"/>
          </p:cNvSpPr>
          <p:nvPr>
            <p:ph type="body" idx="1"/>
          </p:nvPr>
        </p:nvSpPr>
        <p:spPr>
          <a:xfrm>
            <a:off x="457200" y="2057400"/>
            <a:ext cx="8229600" cy="4267200"/>
          </a:xfrm>
        </p:spPr>
        <p:style>
          <a:lnRef idx="1">
            <a:schemeClr val="dk1"/>
          </a:lnRef>
          <a:fillRef idx="2">
            <a:schemeClr val="dk1"/>
          </a:fillRef>
          <a:effectRef idx="1">
            <a:schemeClr val="dk1"/>
          </a:effectRef>
          <a:fontRef idx="minor">
            <a:schemeClr val="dk1"/>
          </a:fontRef>
        </p:style>
        <p:txBody>
          <a:bodyPr/>
          <a:lstStyle/>
          <a:p>
            <a:pPr eaLnBrk="1" hangingPunct="1">
              <a:buNone/>
              <a:defRPr/>
            </a:pPr>
            <a:endParaRPr lang="en-US" sz="2400" dirty="0" smtClean="0"/>
          </a:p>
          <a:p>
            <a:pPr marL="914400" lvl="1" indent="-457200" eaLnBrk="1" hangingPunct="1">
              <a:buAutoNum type="arabicParenR"/>
              <a:defRPr/>
            </a:pPr>
            <a:r>
              <a:rPr lang="en-US" sz="2400" dirty="0" smtClean="0"/>
              <a:t>A discussion of some of the general questions or themes that arise in the context of debates about affirmative action policies, as well as a brief review of my prior research on this topic.</a:t>
            </a:r>
          </a:p>
          <a:p>
            <a:pPr marL="914400" lvl="1" indent="-457200" eaLnBrk="1" hangingPunct="1">
              <a:buAutoNum type="arabicParenR"/>
              <a:defRPr/>
            </a:pPr>
            <a:endParaRPr lang="en-US" sz="2400" dirty="0" smtClean="0"/>
          </a:p>
          <a:p>
            <a:pPr marL="914400" lvl="1" indent="-457200" eaLnBrk="1" hangingPunct="1">
              <a:buAutoNum type="arabicParenR"/>
              <a:defRPr/>
            </a:pPr>
            <a:r>
              <a:rPr lang="en-US" sz="2400" dirty="0" smtClean="0"/>
              <a:t>A theoretical analysis of one specific model intended to shed light on the question of the optimal design of affirmative action programs.</a:t>
            </a:r>
            <a:endParaRPr lang="en-US" sz="2400" dirty="0" smtClean="0"/>
          </a:p>
          <a:p>
            <a:pPr eaLnBrk="1" hangingPunct="1">
              <a:defRPr/>
            </a:pPr>
            <a:endParaRPr lang="en-US" sz="2400" dirty="0" smtClean="0"/>
          </a:p>
          <a:p>
            <a:pPr eaLnBrk="1" hangingPunct="1">
              <a:defRPr/>
            </a:pPr>
            <a:endParaRPr lang="en-US"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147638" y="838200"/>
            <a:ext cx="8767762" cy="555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228600" y="1219200"/>
            <a:ext cx="821055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533400" y="381000"/>
            <a:ext cx="796290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1000125" y="71438"/>
            <a:ext cx="6772275" cy="671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a:stretch>
            <a:fillRect/>
          </a:stretch>
        </p:blipFill>
        <p:spPr bwMode="auto">
          <a:xfrm>
            <a:off x="528638" y="381000"/>
            <a:ext cx="7777162"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p:cNvPicPr>
            <a:picLocks noChangeAspect="1" noChangeArrowheads="1"/>
          </p:cNvPicPr>
          <p:nvPr/>
        </p:nvPicPr>
        <p:blipFill>
          <a:blip r:embed="rId2" cstate="print"/>
          <a:srcRect/>
          <a:stretch>
            <a:fillRect/>
          </a:stretch>
        </p:blipFill>
        <p:spPr bwMode="auto">
          <a:xfrm>
            <a:off x="7420" y="557212"/>
            <a:ext cx="9441380" cy="814388"/>
          </a:xfrm>
          <a:prstGeom prst="rect">
            <a:avLst/>
          </a:prstGeom>
          <a:noFill/>
          <a:ln w="9525">
            <a:noFill/>
            <a:miter lim="800000"/>
            <a:headEnd/>
            <a:tailEnd/>
          </a:ln>
        </p:spPr>
      </p:pic>
      <p:pic>
        <p:nvPicPr>
          <p:cNvPr id="136195" name="Picture 3"/>
          <p:cNvPicPr>
            <a:picLocks noChangeAspect="1" noChangeArrowheads="1"/>
          </p:cNvPicPr>
          <p:nvPr/>
        </p:nvPicPr>
        <p:blipFill>
          <a:blip r:embed="rId3" cstate="print"/>
          <a:srcRect/>
          <a:stretch>
            <a:fillRect/>
          </a:stretch>
        </p:blipFill>
        <p:spPr bwMode="auto">
          <a:xfrm>
            <a:off x="440120" y="1609724"/>
            <a:ext cx="7941880" cy="46386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p:cNvPicPr>
            <a:picLocks noChangeAspect="1" noChangeArrowheads="1"/>
          </p:cNvPicPr>
          <p:nvPr/>
        </p:nvPicPr>
        <p:blipFill>
          <a:blip r:embed="rId2" cstate="print"/>
          <a:srcRect/>
          <a:stretch>
            <a:fillRect/>
          </a:stretch>
        </p:blipFill>
        <p:spPr bwMode="auto">
          <a:xfrm>
            <a:off x="117963" y="762000"/>
            <a:ext cx="8873637"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p:cNvPicPr>
            <a:picLocks noChangeAspect="1" noChangeArrowheads="1"/>
          </p:cNvPicPr>
          <p:nvPr/>
        </p:nvPicPr>
        <p:blipFill>
          <a:blip r:embed="rId2" cstate="print"/>
          <a:srcRect/>
          <a:stretch>
            <a:fillRect/>
          </a:stretch>
        </p:blipFill>
        <p:spPr bwMode="auto">
          <a:xfrm>
            <a:off x="444435" y="533400"/>
            <a:ext cx="8242365"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p:cNvPicPr>
            <a:picLocks noChangeAspect="1" noChangeArrowheads="1"/>
          </p:cNvPicPr>
          <p:nvPr/>
        </p:nvPicPr>
        <p:blipFill>
          <a:blip r:embed="rId2" cstate="print"/>
          <a:srcRect/>
          <a:stretch>
            <a:fillRect/>
          </a:stretch>
        </p:blipFill>
        <p:spPr bwMode="auto">
          <a:xfrm>
            <a:off x="533400" y="304800"/>
            <a:ext cx="8092041"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p:cNvPicPr>
            <a:picLocks noChangeAspect="1" noChangeArrowheads="1"/>
          </p:cNvPicPr>
          <p:nvPr/>
        </p:nvPicPr>
        <p:blipFill>
          <a:blip r:embed="rId2" cstate="print"/>
          <a:srcRect/>
          <a:stretch>
            <a:fillRect/>
          </a:stretch>
        </p:blipFill>
        <p:spPr bwMode="auto">
          <a:xfrm>
            <a:off x="363537" y="381000"/>
            <a:ext cx="8323263"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981200"/>
            <a:ext cx="8229600" cy="2667000"/>
          </a:xfrm>
        </p:spPr>
        <p:style>
          <a:lnRef idx="1">
            <a:schemeClr val="dk1"/>
          </a:lnRef>
          <a:fillRef idx="2">
            <a:schemeClr val="dk1"/>
          </a:fillRef>
          <a:effectRef idx="1">
            <a:schemeClr val="dk1"/>
          </a:effectRef>
          <a:fontRef idx="minor">
            <a:schemeClr val="dk1"/>
          </a:fontRef>
        </p:style>
        <p:txBody>
          <a:bodyPr/>
          <a:lstStyle/>
          <a:p>
            <a:r>
              <a:rPr lang="en-US" dirty="0" smtClean="0"/>
              <a:t>General Considerations Concerning Affirmative Action Policies and Review of Prior Research</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858962"/>
          </a:xfrm>
        </p:spPr>
        <p:style>
          <a:lnRef idx="1">
            <a:schemeClr val="dk1"/>
          </a:lnRef>
          <a:fillRef idx="2">
            <a:schemeClr val="dk1"/>
          </a:fillRef>
          <a:effectRef idx="1">
            <a:schemeClr val="dk1"/>
          </a:effectRef>
          <a:fontRef idx="minor">
            <a:schemeClr val="dk1"/>
          </a:fontRef>
        </p:style>
        <p:txBody>
          <a:bodyPr/>
          <a:lstStyle/>
          <a:p>
            <a:r>
              <a:rPr lang="en-US" sz="3200" dirty="0" smtClean="0"/>
              <a:t>Why Is Affirmative Action So Controversial? The Case of US Law Schools</a:t>
            </a:r>
            <a:endParaRPr lang="en-US" sz="3200" dirty="0"/>
          </a:p>
        </p:txBody>
      </p:sp>
      <p:sp>
        <p:nvSpPr>
          <p:cNvPr id="5" name="TextBox 4"/>
          <p:cNvSpPr txBox="1"/>
          <p:nvPr/>
        </p:nvSpPr>
        <p:spPr>
          <a:xfrm>
            <a:off x="112192" y="2392740"/>
            <a:ext cx="8974444" cy="1569660"/>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sz="2400" dirty="0" smtClean="0"/>
              <a:t>Law schools are among the most hotly contested arenas where </a:t>
            </a:r>
          </a:p>
          <a:p>
            <a:r>
              <a:rPr lang="en-US" sz="2400" dirty="0" smtClean="0"/>
              <a:t>racial affirmative action is employed. Excellent data exist on law</a:t>
            </a:r>
          </a:p>
          <a:p>
            <a:r>
              <a:rPr lang="en-US" sz="2400" dirty="0" smtClean="0"/>
              <a:t>school admissions practices. These data reveal the extent of AA </a:t>
            </a:r>
          </a:p>
          <a:p>
            <a:r>
              <a:rPr lang="en-US" sz="2400" dirty="0" smtClean="0"/>
              <a:t>and permit some assessment of the policy’s effects.</a:t>
            </a:r>
            <a:endParaRPr lang="en-US" sz="2400" dirty="0"/>
          </a:p>
        </p:txBody>
      </p:sp>
      <p:pic>
        <p:nvPicPr>
          <p:cNvPr id="6" name="Picture 2"/>
          <p:cNvPicPr>
            <a:picLocks noChangeAspect="1" noChangeArrowheads="1"/>
          </p:cNvPicPr>
          <p:nvPr/>
        </p:nvPicPr>
        <p:blipFill>
          <a:blip r:embed="rId2" cstate="print"/>
          <a:srcRect r="-3038" b="63795"/>
          <a:stretch>
            <a:fillRect/>
          </a:stretch>
        </p:blipFill>
        <p:spPr bwMode="auto">
          <a:xfrm>
            <a:off x="1066800" y="4722902"/>
            <a:ext cx="7162800" cy="1830298"/>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1152525" y="4235161"/>
            <a:ext cx="3038475" cy="641639"/>
          </a:xfrm>
          <a:prstGeom prst="rect">
            <a:avLst/>
          </a:prstGeom>
          <a:noFill/>
          <a:ln w="9525">
            <a:noFill/>
            <a:miter lim="800000"/>
            <a:headEnd/>
            <a:tailEnd/>
          </a:ln>
        </p:spPr>
      </p:pic>
      <p:pic>
        <p:nvPicPr>
          <p:cNvPr id="8" name="Picture 4"/>
          <p:cNvPicPr>
            <a:picLocks noChangeAspect="1" noChangeArrowheads="1"/>
          </p:cNvPicPr>
          <p:nvPr/>
        </p:nvPicPr>
        <p:blipFill>
          <a:blip r:embed="rId4" cstate="print"/>
          <a:srcRect/>
          <a:stretch>
            <a:fillRect/>
          </a:stretch>
        </p:blipFill>
        <p:spPr bwMode="auto">
          <a:xfrm>
            <a:off x="5257800" y="4343400"/>
            <a:ext cx="2133600" cy="4889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a:stretch>
            <a:fillRect/>
          </a:stretch>
        </p:blipFill>
        <p:spPr bwMode="auto">
          <a:xfrm>
            <a:off x="1066800" y="457200"/>
            <a:ext cx="6862763" cy="5853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cstate="print"/>
          <a:srcRect/>
          <a:stretch>
            <a:fillRect/>
          </a:stretch>
        </p:blipFill>
        <p:spPr bwMode="auto">
          <a:xfrm>
            <a:off x="990600" y="561975"/>
            <a:ext cx="6729413" cy="5983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cstate="print"/>
          <a:srcRect/>
          <a:stretch>
            <a:fillRect/>
          </a:stretch>
        </p:blipFill>
        <p:spPr bwMode="auto">
          <a:xfrm>
            <a:off x="63500" y="1066800"/>
            <a:ext cx="8775700" cy="609600"/>
          </a:xfrm>
          <a:prstGeom prst="rect">
            <a:avLst/>
          </a:prstGeom>
          <a:noFill/>
          <a:ln w="9525">
            <a:noFill/>
            <a:miter lim="800000"/>
            <a:headEnd/>
            <a:tailEnd/>
          </a:ln>
        </p:spPr>
      </p:pic>
      <p:pic>
        <p:nvPicPr>
          <p:cNvPr id="68611" name="Picture 3"/>
          <p:cNvPicPr>
            <a:picLocks noChangeAspect="1" noChangeArrowheads="1"/>
          </p:cNvPicPr>
          <p:nvPr/>
        </p:nvPicPr>
        <p:blipFill>
          <a:blip r:embed="rId3" cstate="print"/>
          <a:srcRect t="10390" r="441"/>
          <a:stretch>
            <a:fillRect/>
          </a:stretch>
        </p:blipFill>
        <p:spPr bwMode="auto">
          <a:xfrm>
            <a:off x="0" y="2057400"/>
            <a:ext cx="8610600" cy="657225"/>
          </a:xfrm>
          <a:prstGeom prst="rect">
            <a:avLst/>
          </a:prstGeom>
          <a:noFill/>
          <a:ln w="9525">
            <a:noFill/>
            <a:miter lim="800000"/>
            <a:headEnd/>
            <a:tailEnd/>
          </a:ln>
        </p:spPr>
      </p:pic>
      <p:pic>
        <p:nvPicPr>
          <p:cNvPr id="68612" name="Picture 4"/>
          <p:cNvPicPr>
            <a:picLocks noChangeAspect="1" noChangeArrowheads="1"/>
          </p:cNvPicPr>
          <p:nvPr/>
        </p:nvPicPr>
        <p:blipFill>
          <a:blip r:embed="rId4" cstate="print"/>
          <a:srcRect/>
          <a:stretch>
            <a:fillRect/>
          </a:stretch>
        </p:blipFill>
        <p:spPr bwMode="auto">
          <a:xfrm>
            <a:off x="0" y="2909888"/>
            <a:ext cx="8610600" cy="595312"/>
          </a:xfrm>
          <a:prstGeom prst="rect">
            <a:avLst/>
          </a:prstGeom>
          <a:noFill/>
          <a:ln w="9525">
            <a:noFill/>
            <a:miter lim="800000"/>
            <a:headEnd/>
            <a:tailEnd/>
          </a:ln>
        </p:spPr>
      </p:pic>
      <p:pic>
        <p:nvPicPr>
          <p:cNvPr id="68613" name="Picture 5"/>
          <p:cNvPicPr>
            <a:picLocks noChangeAspect="1" noChangeArrowheads="1"/>
          </p:cNvPicPr>
          <p:nvPr/>
        </p:nvPicPr>
        <p:blipFill>
          <a:blip r:embed="rId5" cstate="print"/>
          <a:srcRect/>
          <a:stretch>
            <a:fillRect/>
          </a:stretch>
        </p:blipFill>
        <p:spPr bwMode="auto">
          <a:xfrm>
            <a:off x="0" y="3843338"/>
            <a:ext cx="8769350" cy="728662"/>
          </a:xfrm>
          <a:prstGeom prst="rect">
            <a:avLst/>
          </a:prstGeom>
          <a:noFill/>
          <a:ln w="9525">
            <a:noFill/>
            <a:miter lim="800000"/>
            <a:headEnd/>
            <a:tailEnd/>
          </a:ln>
        </p:spPr>
      </p:pic>
      <p:pic>
        <p:nvPicPr>
          <p:cNvPr id="68614" name="Picture 6"/>
          <p:cNvPicPr>
            <a:picLocks noChangeAspect="1" noChangeArrowheads="1"/>
          </p:cNvPicPr>
          <p:nvPr/>
        </p:nvPicPr>
        <p:blipFill>
          <a:blip r:embed="rId6" cstate="print"/>
          <a:srcRect/>
          <a:stretch>
            <a:fillRect/>
          </a:stretch>
        </p:blipFill>
        <p:spPr bwMode="auto">
          <a:xfrm>
            <a:off x="0" y="4876800"/>
            <a:ext cx="8839200" cy="1066800"/>
          </a:xfrm>
          <a:prstGeom prst="rect">
            <a:avLst/>
          </a:prstGeom>
          <a:noFill/>
          <a:ln w="9525">
            <a:noFill/>
            <a:miter lim="800000"/>
            <a:headEnd/>
            <a:tailEnd/>
          </a:ln>
        </p:spPr>
      </p:pic>
      <p:sp>
        <p:nvSpPr>
          <p:cNvPr id="8" name="TextBox 7"/>
          <p:cNvSpPr txBox="1"/>
          <p:nvPr/>
        </p:nvSpPr>
        <p:spPr>
          <a:xfrm>
            <a:off x="2057400" y="304800"/>
            <a:ext cx="4302588" cy="461665"/>
          </a:xfrm>
          <a:prstGeom prst="rect">
            <a:avLst/>
          </a:prstGeom>
          <a:noFill/>
        </p:spPr>
        <p:txBody>
          <a:bodyPr wrap="none" rtlCol="0">
            <a:spAutoFit/>
          </a:bodyPr>
          <a:lstStyle/>
          <a:p>
            <a:r>
              <a:rPr lang="en-US" sz="2400" dirty="0" smtClean="0"/>
              <a:t>Richard Sanders’ Conclusions</a:t>
            </a:r>
            <a:endParaRPr lang="en-US"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133600"/>
            <a:ext cx="8229600" cy="2362200"/>
          </a:xfrm>
        </p:spPr>
        <p:style>
          <a:lnRef idx="1">
            <a:schemeClr val="dk1"/>
          </a:lnRef>
          <a:fillRef idx="2">
            <a:schemeClr val="dk1"/>
          </a:fillRef>
          <a:effectRef idx="1">
            <a:schemeClr val="dk1"/>
          </a:effectRef>
          <a:fontRef idx="minor">
            <a:schemeClr val="dk1"/>
          </a:fontRef>
        </p:style>
        <p:txBody>
          <a:bodyPr/>
          <a:lstStyle/>
          <a:p>
            <a:r>
              <a:rPr lang="en-US" dirty="0" smtClean="0"/>
              <a:t>The Abstract Design Problem: A Simple Theoretical Model of Optimal AA Policy</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a:xfrm>
            <a:off x="838200" y="609600"/>
            <a:ext cx="7772400" cy="1143000"/>
          </a:xfrm>
        </p:spPr>
        <p:style>
          <a:lnRef idx="1">
            <a:schemeClr val="dk1"/>
          </a:lnRef>
          <a:fillRef idx="2">
            <a:schemeClr val="dk1"/>
          </a:fillRef>
          <a:effectRef idx="1">
            <a:schemeClr val="dk1"/>
          </a:effectRef>
          <a:fontRef idx="minor">
            <a:schemeClr val="dk1"/>
          </a:fontRef>
        </p:style>
        <p:txBody>
          <a:bodyPr/>
          <a:lstStyle/>
          <a:p>
            <a:pPr eaLnBrk="1" hangingPunct="1">
              <a:defRPr/>
            </a:pPr>
            <a:r>
              <a:rPr lang="en-US" sz="3600" dirty="0" smtClean="0"/>
              <a:t>Dimensions of Policy Design</a:t>
            </a:r>
          </a:p>
        </p:txBody>
      </p:sp>
      <p:sp>
        <p:nvSpPr>
          <p:cNvPr id="6147" name="Rectangle 3"/>
          <p:cNvSpPr>
            <a:spLocks noGrp="1" noChangeArrowheads="1"/>
          </p:cNvSpPr>
          <p:nvPr>
            <p:ph type="body" idx="1"/>
          </p:nvPr>
        </p:nvSpPr>
        <p:spPr>
          <a:xfrm>
            <a:off x="381000" y="1828800"/>
            <a:ext cx="8458200" cy="4495800"/>
          </a:xfrm>
        </p:spPr>
        <p:style>
          <a:lnRef idx="1">
            <a:schemeClr val="accent4"/>
          </a:lnRef>
          <a:fillRef idx="2">
            <a:schemeClr val="accent4"/>
          </a:fillRef>
          <a:effectRef idx="1">
            <a:schemeClr val="accent4"/>
          </a:effectRef>
          <a:fontRef idx="minor">
            <a:schemeClr val="dk1"/>
          </a:fontRef>
        </p:style>
        <p:txBody>
          <a:bodyPr/>
          <a:lstStyle/>
          <a:p>
            <a:pPr eaLnBrk="1" hangingPunct="1">
              <a:buFontTx/>
              <a:buNone/>
              <a:defRPr/>
            </a:pPr>
            <a:r>
              <a:rPr lang="en-US" sz="2400" dirty="0" smtClean="0"/>
              <a:t>In general one can distinguish affirmative action policies along two dimensions: </a:t>
            </a:r>
            <a:r>
              <a:rPr lang="en-US" sz="2400" dirty="0" smtClean="0">
                <a:solidFill>
                  <a:srgbClr val="FF0000"/>
                </a:solidFill>
              </a:rPr>
              <a:t>Timing</a:t>
            </a:r>
            <a:r>
              <a:rPr lang="en-US" sz="2400" dirty="0" smtClean="0">
                <a:solidFill>
                  <a:srgbClr val="FFFF00"/>
                </a:solidFill>
              </a:rPr>
              <a:t> </a:t>
            </a:r>
            <a:r>
              <a:rPr lang="en-US" sz="2400" dirty="0" smtClean="0"/>
              <a:t>and </a:t>
            </a:r>
            <a:r>
              <a:rPr lang="en-US" sz="2400" dirty="0" smtClean="0">
                <a:solidFill>
                  <a:srgbClr val="C00000"/>
                </a:solidFill>
              </a:rPr>
              <a:t>Sightedness </a:t>
            </a:r>
            <a:endParaRPr lang="en-US" sz="2400" dirty="0" smtClean="0"/>
          </a:p>
          <a:p>
            <a:pPr eaLnBrk="1" hangingPunct="1">
              <a:buFontTx/>
              <a:buNone/>
              <a:defRPr/>
            </a:pPr>
            <a:endParaRPr lang="en-US" sz="2400" dirty="0" smtClean="0"/>
          </a:p>
          <a:p>
            <a:pPr eaLnBrk="1" hangingPunct="1">
              <a:buFontTx/>
              <a:buNone/>
              <a:defRPr/>
            </a:pPr>
            <a:r>
              <a:rPr lang="en-US" sz="2400" dirty="0" smtClean="0">
                <a:solidFill>
                  <a:srgbClr val="FF0000"/>
                </a:solidFill>
              </a:rPr>
              <a:t>Timing</a:t>
            </a:r>
            <a:r>
              <a:rPr lang="en-US" sz="2400" dirty="0" smtClean="0">
                <a:solidFill>
                  <a:srgbClr val="FFFF00"/>
                </a:solidFill>
              </a:rPr>
              <a:t> </a:t>
            </a:r>
            <a:r>
              <a:rPr lang="en-US" sz="2400" dirty="0" smtClean="0"/>
              <a:t>refers to where in the development process a policy operates – </a:t>
            </a:r>
            <a:r>
              <a:rPr lang="en-US" sz="2400" i="1" dirty="0" smtClean="0"/>
              <a:t>ex ante</a:t>
            </a:r>
            <a:r>
              <a:rPr lang="en-US" sz="2400" dirty="0" smtClean="0"/>
              <a:t> (at the development margin) or </a:t>
            </a:r>
            <a:r>
              <a:rPr lang="en-US" sz="2400" i="1" dirty="0" smtClean="0"/>
              <a:t>ex post </a:t>
            </a:r>
            <a:r>
              <a:rPr lang="en-US" sz="2400" dirty="0" smtClean="0"/>
              <a:t>(at the </a:t>
            </a:r>
            <a:r>
              <a:rPr lang="en-US" sz="2400" i="1" dirty="0" smtClean="0"/>
              <a:t>assignment </a:t>
            </a:r>
            <a:r>
              <a:rPr lang="en-US" sz="2400" dirty="0" smtClean="0"/>
              <a:t>margin)</a:t>
            </a:r>
          </a:p>
          <a:p>
            <a:pPr eaLnBrk="1" hangingPunct="1">
              <a:buFontTx/>
              <a:buNone/>
              <a:defRPr/>
            </a:pPr>
            <a:endParaRPr lang="en-US" sz="2400" dirty="0" smtClean="0"/>
          </a:p>
          <a:p>
            <a:pPr eaLnBrk="1" hangingPunct="1">
              <a:buFontTx/>
              <a:buNone/>
              <a:defRPr/>
            </a:pPr>
            <a:r>
              <a:rPr lang="en-US" sz="2400" dirty="0" smtClean="0">
                <a:solidFill>
                  <a:srgbClr val="C00000"/>
                </a:solidFill>
              </a:rPr>
              <a:t>Sightedness </a:t>
            </a:r>
            <a:r>
              <a:rPr lang="en-US" sz="2400" dirty="0" smtClean="0"/>
              <a:t>refers to whether the policy is group-blind or not – that is, whether or not implementing the policy requires information about an individual worker’s group identity.</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a:xfrm>
            <a:off x="838200" y="609600"/>
            <a:ext cx="7772400" cy="990600"/>
          </a:xfrm>
        </p:spPr>
        <p:style>
          <a:lnRef idx="1">
            <a:schemeClr val="dk1"/>
          </a:lnRef>
          <a:fillRef idx="2">
            <a:schemeClr val="dk1"/>
          </a:fillRef>
          <a:effectRef idx="1">
            <a:schemeClr val="dk1"/>
          </a:effectRef>
          <a:fontRef idx="minor">
            <a:schemeClr val="dk1"/>
          </a:fontRef>
        </p:style>
        <p:txBody>
          <a:bodyPr/>
          <a:lstStyle/>
          <a:p>
            <a:pPr eaLnBrk="1" hangingPunct="1">
              <a:defRPr/>
            </a:pPr>
            <a:r>
              <a:rPr lang="en-US" sz="3600" dirty="0" smtClean="0"/>
              <a:t>Elements of A Basic Model</a:t>
            </a:r>
          </a:p>
        </p:txBody>
      </p:sp>
      <p:sp>
        <p:nvSpPr>
          <p:cNvPr id="5123" name="Rectangle 3"/>
          <p:cNvSpPr>
            <a:spLocks noGrp="1" noChangeArrowheads="1"/>
          </p:cNvSpPr>
          <p:nvPr>
            <p:ph type="body" idx="1"/>
          </p:nvPr>
        </p:nvSpPr>
        <p:spPr>
          <a:xfrm>
            <a:off x="381000" y="1600200"/>
            <a:ext cx="8458200" cy="4953000"/>
          </a:xfrm>
        </p:spPr>
        <p:style>
          <a:lnRef idx="1">
            <a:schemeClr val="dk1"/>
          </a:lnRef>
          <a:fillRef idx="2">
            <a:schemeClr val="dk1"/>
          </a:fillRef>
          <a:effectRef idx="1">
            <a:schemeClr val="dk1"/>
          </a:effectRef>
          <a:fontRef idx="minor">
            <a:schemeClr val="dk1"/>
          </a:fontRef>
        </p:style>
        <p:txBody>
          <a:bodyPr/>
          <a:lstStyle/>
          <a:p>
            <a:pPr eaLnBrk="1" hangingPunct="1">
              <a:buFontTx/>
              <a:buNone/>
              <a:defRPr/>
            </a:pPr>
            <a:r>
              <a:rPr lang="en-US" sz="2400" dirty="0" smtClean="0"/>
              <a:t>- There is a continuum of workers, two groups, A and B</a:t>
            </a:r>
          </a:p>
          <a:p>
            <a:pPr eaLnBrk="1" hangingPunct="1">
              <a:buFontTx/>
              <a:buNone/>
              <a:defRPr/>
            </a:pPr>
            <a:r>
              <a:rPr lang="en-US" sz="2400" dirty="0" smtClean="0"/>
              <a:t>- There is a continuum of ‘slots’, each filled by one worker</a:t>
            </a:r>
          </a:p>
          <a:p>
            <a:pPr eaLnBrk="1" hangingPunct="1">
              <a:buFontTx/>
              <a:buNone/>
              <a:defRPr/>
            </a:pPr>
            <a:r>
              <a:rPr lang="en-US" sz="2400" dirty="0" smtClean="0"/>
              <a:t>- At </a:t>
            </a:r>
            <a:r>
              <a:rPr lang="en-US" sz="2400" i="1" dirty="0" smtClean="0"/>
              <a:t>ex ante</a:t>
            </a:r>
            <a:r>
              <a:rPr lang="en-US" sz="2400" dirty="0" smtClean="0"/>
              <a:t> stage, workers acquire human capital (or not)</a:t>
            </a:r>
          </a:p>
          <a:p>
            <a:pPr eaLnBrk="1" hangingPunct="1">
              <a:buFontTx/>
              <a:buNone/>
              <a:defRPr/>
            </a:pPr>
            <a:r>
              <a:rPr lang="en-US" sz="2400" dirty="0" smtClean="0"/>
              <a:t>- HC is costly, and cost distributions differ between groups</a:t>
            </a:r>
          </a:p>
          <a:p>
            <a:pPr eaLnBrk="1" hangingPunct="1">
              <a:buFontTx/>
              <a:buNone/>
              <a:defRPr/>
            </a:pPr>
            <a:r>
              <a:rPr lang="en-US" sz="2400" dirty="0" smtClean="0"/>
              <a:t>- At </a:t>
            </a:r>
            <a:r>
              <a:rPr lang="en-US" sz="2400" i="1" dirty="0" smtClean="0"/>
              <a:t>ex post </a:t>
            </a:r>
            <a:r>
              <a:rPr lang="en-US" sz="2400" dirty="0" smtClean="0"/>
              <a:t>stage, some workers gain access to scarce ‘slots’</a:t>
            </a:r>
          </a:p>
          <a:p>
            <a:pPr eaLnBrk="1" hangingPunct="1">
              <a:buFontTx/>
              <a:buNone/>
              <a:defRPr/>
            </a:pPr>
            <a:r>
              <a:rPr lang="en-US" sz="2400" dirty="0" smtClean="0"/>
              <a:t>- For workers in a ‘slot’ output equals worker’s productivity</a:t>
            </a:r>
          </a:p>
          <a:p>
            <a:pPr eaLnBrk="1" hangingPunct="1">
              <a:buFontTx/>
              <a:buNone/>
              <a:defRPr/>
            </a:pPr>
            <a:r>
              <a:rPr lang="en-US" sz="2400" dirty="0" smtClean="0"/>
              <a:t>- HC investment (stochastically) raises worker productivity</a:t>
            </a:r>
          </a:p>
          <a:p>
            <a:pPr eaLnBrk="1" hangingPunct="1">
              <a:buFontTx/>
              <a:buNone/>
              <a:defRPr/>
            </a:pPr>
            <a:r>
              <a:rPr lang="en-US" sz="2400" dirty="0" smtClean="0"/>
              <a:t>- ‘Slots’ are privately held, </a:t>
            </a:r>
            <a:r>
              <a:rPr lang="en-US" sz="2400" dirty="0" err="1" smtClean="0"/>
              <a:t>inelastically</a:t>
            </a:r>
            <a:r>
              <a:rPr lang="en-US" sz="2400" dirty="0" smtClean="0"/>
              <a:t> supplied, and sold to highest bidders. A group’s representation amongst slot-holders reflects the distribution of ex post productivity for that group.</a:t>
            </a:r>
          </a:p>
          <a:p>
            <a:pPr eaLnBrk="1" hangingPunct="1">
              <a:buFontTx/>
              <a:buNone/>
              <a:defRPr/>
            </a:pPr>
            <a:endParaRPr lang="en-US" sz="2400" dirty="0" smtClean="0"/>
          </a:p>
          <a:p>
            <a:pPr eaLnBrk="1" hangingPunct="1">
              <a:buFontTx/>
              <a:buNone/>
              <a:defRPr/>
            </a:pPr>
            <a:endParaRPr lang="en-US" sz="24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pPr>
              <a:defRPr/>
            </a:pPr>
            <a:r>
              <a:rPr lang="en-US" dirty="0" smtClean="0"/>
              <a:t>Preview of results</a:t>
            </a:r>
            <a:endParaRPr lang="en-US" dirty="0"/>
          </a:p>
        </p:txBody>
      </p:sp>
      <p:sp>
        <p:nvSpPr>
          <p:cNvPr id="3" name="Content Placeholder 2"/>
          <p:cNvSpPr>
            <a:spLocks noGrp="1"/>
          </p:cNvSpPr>
          <p:nvPr>
            <p:ph idx="1"/>
          </p:nvPr>
        </p:nvSpPr>
        <p:spPr>
          <a:xfrm>
            <a:off x="457200" y="1295400"/>
            <a:ext cx="8229600" cy="4953000"/>
          </a:xfrm>
        </p:spPr>
        <p:style>
          <a:lnRef idx="1">
            <a:schemeClr val="dk1"/>
          </a:lnRef>
          <a:fillRef idx="2">
            <a:schemeClr val="dk1"/>
          </a:fillRef>
          <a:effectRef idx="1">
            <a:schemeClr val="dk1"/>
          </a:effectRef>
          <a:fontRef idx="minor">
            <a:schemeClr val="dk1"/>
          </a:fontRef>
        </p:style>
        <p:txBody>
          <a:bodyPr/>
          <a:lstStyle/>
          <a:p>
            <a:pPr marL="514350" indent="-514350">
              <a:buFontTx/>
              <a:buAutoNum type="arabicPeriod"/>
              <a:defRPr/>
            </a:pPr>
            <a:r>
              <a:rPr lang="en-US" sz="2800" dirty="0" smtClean="0"/>
              <a:t>In baseline model, under laissez-faire, CE is efficient; the disadvantaged acquire less HC; and they are underrepresented in slots.</a:t>
            </a:r>
          </a:p>
          <a:p>
            <a:pPr marL="514350" indent="-514350">
              <a:buFontTx/>
              <a:buAutoNum type="arabicPeriod"/>
              <a:defRPr/>
            </a:pPr>
            <a:r>
              <a:rPr lang="en-US" sz="2800" dirty="0" smtClean="0"/>
              <a:t>Under sightedness, optimal AA policy entails ex post (late) but no ex ante (early) subsidies for the disadvantaged group.</a:t>
            </a:r>
          </a:p>
          <a:p>
            <a:pPr marL="514350" indent="-514350">
              <a:buFontTx/>
              <a:buAutoNum type="arabicPeriod"/>
              <a:defRPr/>
            </a:pPr>
            <a:r>
              <a:rPr lang="en-US" sz="2800" dirty="0" smtClean="0"/>
              <a:t>Under blindness, optimal AA policy entails slots rationing ex post. Ex ante (HC) subsidies are desirable if and only if disadvantaged relatively more numerous on development margin than on assignment margin.</a:t>
            </a:r>
            <a:endParaRPr lang="en-US" sz="2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Line 2"/>
          <p:cNvSpPr>
            <a:spLocks noChangeShapeType="1"/>
          </p:cNvSpPr>
          <p:nvPr/>
        </p:nvSpPr>
        <p:spPr bwMode="auto">
          <a:xfrm>
            <a:off x="228600" y="3200400"/>
            <a:ext cx="8763000" cy="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a:lstStyle/>
          <a:p>
            <a:endParaRPr lang="en-US"/>
          </a:p>
        </p:txBody>
      </p:sp>
      <p:sp>
        <p:nvSpPr>
          <p:cNvPr id="1030" name="Line 3"/>
          <p:cNvSpPr>
            <a:spLocks noChangeShapeType="1"/>
          </p:cNvSpPr>
          <p:nvPr/>
        </p:nvSpPr>
        <p:spPr bwMode="auto">
          <a:xfrm>
            <a:off x="228600" y="2895600"/>
            <a:ext cx="0" cy="609600"/>
          </a:xfrm>
          <a:prstGeom prst="line">
            <a:avLst/>
          </a:prstGeom>
          <a:noFill/>
          <a:ln w="9525">
            <a:solidFill>
              <a:schemeClr val="tx1"/>
            </a:solidFill>
            <a:round/>
            <a:headEnd/>
            <a:tailEnd/>
          </a:ln>
        </p:spPr>
        <p:txBody>
          <a:bodyPr/>
          <a:lstStyle/>
          <a:p>
            <a:endParaRPr lang="en-US"/>
          </a:p>
        </p:txBody>
      </p:sp>
      <p:sp>
        <p:nvSpPr>
          <p:cNvPr id="1031" name="Text Box 4"/>
          <p:cNvSpPr txBox="1">
            <a:spLocks noChangeArrowheads="1"/>
          </p:cNvSpPr>
          <p:nvPr/>
        </p:nvSpPr>
        <p:spPr bwMode="auto">
          <a:xfrm>
            <a:off x="152400" y="3582988"/>
            <a:ext cx="1149350" cy="915987"/>
          </a:xfrm>
          <a:prstGeom prst="rect">
            <a:avLst/>
          </a:prstGeom>
          <a:noFill/>
          <a:ln w="9525">
            <a:noFill/>
            <a:miter lim="800000"/>
            <a:headEnd/>
            <a:tailEnd/>
          </a:ln>
        </p:spPr>
        <p:txBody>
          <a:bodyPr wrap="none">
            <a:spAutoFit/>
          </a:bodyPr>
          <a:lstStyle/>
          <a:p>
            <a:r>
              <a:rPr lang="en-US">
                <a:latin typeface="Times New Roman" pitchFamily="18" charset="0"/>
              </a:rPr>
              <a:t>Regulator</a:t>
            </a:r>
          </a:p>
          <a:p>
            <a:r>
              <a:rPr lang="en-US">
                <a:latin typeface="Times New Roman" pitchFamily="18" charset="0"/>
              </a:rPr>
              <a:t>commits</a:t>
            </a:r>
          </a:p>
          <a:p>
            <a:r>
              <a:rPr lang="en-US">
                <a:latin typeface="Times New Roman" pitchFamily="18" charset="0"/>
              </a:rPr>
              <a:t>to a policy</a:t>
            </a:r>
          </a:p>
        </p:txBody>
      </p:sp>
      <p:sp>
        <p:nvSpPr>
          <p:cNvPr id="1032" name="Line 5"/>
          <p:cNvSpPr>
            <a:spLocks noChangeShapeType="1"/>
          </p:cNvSpPr>
          <p:nvPr/>
        </p:nvSpPr>
        <p:spPr bwMode="auto">
          <a:xfrm>
            <a:off x="1752600" y="2895600"/>
            <a:ext cx="0" cy="609600"/>
          </a:xfrm>
          <a:prstGeom prst="line">
            <a:avLst/>
          </a:prstGeom>
          <a:noFill/>
          <a:ln w="9525">
            <a:solidFill>
              <a:schemeClr val="tx1"/>
            </a:solidFill>
            <a:round/>
            <a:headEnd/>
            <a:tailEnd/>
          </a:ln>
        </p:spPr>
        <p:txBody>
          <a:bodyPr/>
          <a:lstStyle/>
          <a:p>
            <a:endParaRPr lang="en-US"/>
          </a:p>
        </p:txBody>
      </p:sp>
      <p:grpSp>
        <p:nvGrpSpPr>
          <p:cNvPr id="2" name="Group 6"/>
          <p:cNvGrpSpPr>
            <a:grpSpLocks/>
          </p:cNvGrpSpPr>
          <p:nvPr/>
        </p:nvGrpSpPr>
        <p:grpSpPr bwMode="auto">
          <a:xfrm>
            <a:off x="1600200" y="3582988"/>
            <a:ext cx="1339850" cy="1330325"/>
            <a:chOff x="1238" y="2280"/>
            <a:chExt cx="844" cy="838"/>
          </a:xfrm>
        </p:grpSpPr>
        <p:sp>
          <p:nvSpPr>
            <p:cNvPr id="1048" name="Text Box 7"/>
            <p:cNvSpPr txBox="1">
              <a:spLocks noChangeArrowheads="1"/>
            </p:cNvSpPr>
            <p:nvPr/>
          </p:nvSpPr>
          <p:spPr bwMode="auto">
            <a:xfrm>
              <a:off x="1238" y="2280"/>
              <a:ext cx="844" cy="750"/>
            </a:xfrm>
            <a:prstGeom prst="rect">
              <a:avLst/>
            </a:prstGeom>
            <a:noFill/>
            <a:ln w="9525">
              <a:noFill/>
              <a:miter lim="800000"/>
              <a:headEnd/>
              <a:tailEnd/>
            </a:ln>
          </p:spPr>
          <p:txBody>
            <a:bodyPr wrap="none">
              <a:spAutoFit/>
            </a:bodyPr>
            <a:lstStyle/>
            <a:p>
              <a:r>
                <a:rPr lang="en-US">
                  <a:latin typeface="Times New Roman" pitchFamily="18" charset="0"/>
                </a:rPr>
                <a:t>Agents</a:t>
              </a:r>
            </a:p>
            <a:p>
              <a:r>
                <a:rPr lang="en-US">
                  <a:latin typeface="Times New Roman" pitchFamily="18" charset="0"/>
                </a:rPr>
                <a:t>receive</a:t>
              </a:r>
            </a:p>
            <a:p>
              <a:r>
                <a:rPr lang="en-US">
                  <a:latin typeface="Times New Roman" pitchFamily="18" charset="0"/>
                </a:rPr>
                <a:t>endowments</a:t>
              </a:r>
            </a:p>
            <a:p>
              <a:endParaRPr lang="en-US">
                <a:latin typeface="Times New Roman" pitchFamily="18" charset="0"/>
              </a:endParaRPr>
            </a:p>
          </p:txBody>
        </p:sp>
        <p:graphicFrame>
          <p:nvGraphicFramePr>
            <p:cNvPr id="1028" name="Object 8"/>
            <p:cNvGraphicFramePr>
              <a:graphicFrameLocks noChangeAspect="1"/>
            </p:cNvGraphicFramePr>
            <p:nvPr/>
          </p:nvGraphicFramePr>
          <p:xfrm>
            <a:off x="1296" y="2880"/>
            <a:ext cx="336" cy="238"/>
          </p:xfrm>
          <a:graphic>
            <a:graphicData uri="http://schemas.openxmlformats.org/presentationml/2006/ole">
              <p:oleObj spid="_x0000_s54276" name="Equation" r:id="rId4" imgW="304560" imgH="215640" progId="Equation.3">
                <p:embed/>
              </p:oleObj>
            </a:graphicData>
          </a:graphic>
        </p:graphicFrame>
      </p:grpSp>
      <p:sp>
        <p:nvSpPr>
          <p:cNvPr id="1034" name="Line 9"/>
          <p:cNvSpPr>
            <a:spLocks noChangeShapeType="1"/>
          </p:cNvSpPr>
          <p:nvPr/>
        </p:nvSpPr>
        <p:spPr bwMode="auto">
          <a:xfrm>
            <a:off x="3429000" y="2895600"/>
            <a:ext cx="0" cy="609600"/>
          </a:xfrm>
          <a:prstGeom prst="line">
            <a:avLst/>
          </a:prstGeom>
          <a:noFill/>
          <a:ln w="9525">
            <a:solidFill>
              <a:schemeClr val="tx1"/>
            </a:solidFill>
            <a:round/>
            <a:headEnd/>
            <a:tailEnd/>
          </a:ln>
        </p:spPr>
        <p:txBody>
          <a:bodyPr/>
          <a:lstStyle/>
          <a:p>
            <a:endParaRPr lang="en-US"/>
          </a:p>
        </p:txBody>
      </p:sp>
      <p:grpSp>
        <p:nvGrpSpPr>
          <p:cNvPr id="3" name="Group 10"/>
          <p:cNvGrpSpPr>
            <a:grpSpLocks/>
          </p:cNvGrpSpPr>
          <p:nvPr/>
        </p:nvGrpSpPr>
        <p:grpSpPr bwMode="auto">
          <a:xfrm>
            <a:off x="3276600" y="3582988"/>
            <a:ext cx="1031875" cy="1276350"/>
            <a:chOff x="2102" y="2280"/>
            <a:chExt cx="650" cy="804"/>
          </a:xfrm>
        </p:grpSpPr>
        <p:sp>
          <p:nvSpPr>
            <p:cNvPr id="1047" name="Text Box 11"/>
            <p:cNvSpPr txBox="1">
              <a:spLocks noChangeArrowheads="1"/>
            </p:cNvSpPr>
            <p:nvPr/>
          </p:nvSpPr>
          <p:spPr bwMode="auto">
            <a:xfrm>
              <a:off x="2102" y="2280"/>
              <a:ext cx="560" cy="750"/>
            </a:xfrm>
            <a:prstGeom prst="rect">
              <a:avLst/>
            </a:prstGeom>
            <a:noFill/>
            <a:ln w="9525">
              <a:noFill/>
              <a:miter lim="800000"/>
              <a:headEnd/>
              <a:tailEnd/>
            </a:ln>
          </p:spPr>
          <p:txBody>
            <a:bodyPr wrap="none">
              <a:spAutoFit/>
            </a:bodyPr>
            <a:lstStyle/>
            <a:p>
              <a:r>
                <a:rPr lang="en-US">
                  <a:latin typeface="Times New Roman" pitchFamily="18" charset="0"/>
                </a:rPr>
                <a:t>Agents </a:t>
              </a:r>
            </a:p>
            <a:p>
              <a:r>
                <a:rPr lang="en-US">
                  <a:latin typeface="Times New Roman" pitchFamily="18" charset="0"/>
                </a:rPr>
                <a:t>choose</a:t>
              </a:r>
            </a:p>
            <a:p>
              <a:r>
                <a:rPr lang="en-US">
                  <a:latin typeface="Times New Roman" pitchFamily="18" charset="0"/>
                </a:rPr>
                <a:t>effort</a:t>
              </a:r>
            </a:p>
            <a:p>
              <a:endParaRPr lang="en-US">
                <a:latin typeface="Times New Roman" pitchFamily="18" charset="0"/>
              </a:endParaRPr>
            </a:p>
          </p:txBody>
        </p:sp>
        <p:graphicFrame>
          <p:nvGraphicFramePr>
            <p:cNvPr id="1027" name="Object 12"/>
            <p:cNvGraphicFramePr>
              <a:graphicFrameLocks noChangeAspect="1"/>
            </p:cNvGraphicFramePr>
            <p:nvPr/>
          </p:nvGraphicFramePr>
          <p:xfrm>
            <a:off x="2160" y="2832"/>
            <a:ext cx="592" cy="252"/>
          </p:xfrm>
          <a:graphic>
            <a:graphicData uri="http://schemas.openxmlformats.org/presentationml/2006/ole">
              <p:oleObj spid="_x0000_s54275" name="Equation" r:id="rId5" imgW="507960" imgH="215640" progId="Equation.3">
                <p:embed/>
              </p:oleObj>
            </a:graphicData>
          </a:graphic>
        </p:graphicFrame>
      </p:grpSp>
      <p:sp>
        <p:nvSpPr>
          <p:cNvPr id="1036" name="Line 13"/>
          <p:cNvSpPr>
            <a:spLocks noChangeShapeType="1"/>
          </p:cNvSpPr>
          <p:nvPr/>
        </p:nvSpPr>
        <p:spPr bwMode="auto">
          <a:xfrm>
            <a:off x="4800600" y="2895600"/>
            <a:ext cx="0" cy="609600"/>
          </a:xfrm>
          <a:prstGeom prst="line">
            <a:avLst/>
          </a:prstGeom>
          <a:noFill/>
          <a:ln w="9525">
            <a:solidFill>
              <a:schemeClr val="tx1"/>
            </a:solidFill>
            <a:round/>
            <a:headEnd/>
            <a:tailEnd/>
          </a:ln>
        </p:spPr>
        <p:txBody>
          <a:bodyPr/>
          <a:lstStyle/>
          <a:p>
            <a:endParaRPr lang="en-US"/>
          </a:p>
        </p:txBody>
      </p:sp>
      <p:grpSp>
        <p:nvGrpSpPr>
          <p:cNvPr id="4" name="Group 14"/>
          <p:cNvGrpSpPr>
            <a:grpSpLocks/>
          </p:cNvGrpSpPr>
          <p:nvPr/>
        </p:nvGrpSpPr>
        <p:grpSpPr bwMode="auto">
          <a:xfrm>
            <a:off x="4648200" y="3582988"/>
            <a:ext cx="1441450" cy="1308100"/>
            <a:chOff x="2918" y="2232"/>
            <a:chExt cx="908" cy="824"/>
          </a:xfrm>
        </p:grpSpPr>
        <p:sp>
          <p:nvSpPr>
            <p:cNvPr id="1046" name="Text Box 15"/>
            <p:cNvSpPr txBox="1">
              <a:spLocks noChangeArrowheads="1"/>
            </p:cNvSpPr>
            <p:nvPr/>
          </p:nvSpPr>
          <p:spPr bwMode="auto">
            <a:xfrm>
              <a:off x="2918" y="2232"/>
              <a:ext cx="908" cy="750"/>
            </a:xfrm>
            <a:prstGeom prst="rect">
              <a:avLst/>
            </a:prstGeom>
            <a:noFill/>
            <a:ln w="9525">
              <a:noFill/>
              <a:miter lim="800000"/>
              <a:headEnd/>
              <a:tailEnd/>
            </a:ln>
          </p:spPr>
          <p:txBody>
            <a:bodyPr wrap="none">
              <a:spAutoFit/>
            </a:bodyPr>
            <a:lstStyle/>
            <a:p>
              <a:r>
                <a:rPr lang="en-US">
                  <a:latin typeface="Times New Roman" pitchFamily="18" charset="0"/>
                </a:rPr>
                <a:t>Agents</a:t>
              </a:r>
            </a:p>
            <a:p>
              <a:r>
                <a:rPr lang="en-US">
                  <a:latin typeface="Times New Roman" pitchFamily="18" charset="0"/>
                </a:rPr>
                <a:t>learn their</a:t>
              </a:r>
            </a:p>
            <a:p>
              <a:r>
                <a:rPr lang="en-US">
                  <a:latin typeface="Times New Roman" pitchFamily="18" charset="0"/>
                </a:rPr>
                <a:t>productivities</a:t>
              </a:r>
            </a:p>
            <a:p>
              <a:endParaRPr lang="en-US">
                <a:latin typeface="Times New Roman" pitchFamily="18" charset="0"/>
              </a:endParaRPr>
            </a:p>
          </p:txBody>
        </p:sp>
        <p:graphicFrame>
          <p:nvGraphicFramePr>
            <p:cNvPr id="1026" name="Object 16"/>
            <p:cNvGraphicFramePr>
              <a:graphicFrameLocks noChangeAspect="1"/>
            </p:cNvGraphicFramePr>
            <p:nvPr/>
          </p:nvGraphicFramePr>
          <p:xfrm>
            <a:off x="2976" y="2784"/>
            <a:ext cx="384" cy="272"/>
          </p:xfrm>
          <a:graphic>
            <a:graphicData uri="http://schemas.openxmlformats.org/presentationml/2006/ole">
              <p:oleObj spid="_x0000_s54274" name="Equation" r:id="rId6" imgW="304560" imgH="215640" progId="Equation.3">
                <p:embed/>
              </p:oleObj>
            </a:graphicData>
          </a:graphic>
        </p:graphicFrame>
      </p:grpSp>
      <p:sp>
        <p:nvSpPr>
          <p:cNvPr id="1038" name="Line 17"/>
          <p:cNvSpPr>
            <a:spLocks noChangeShapeType="1"/>
          </p:cNvSpPr>
          <p:nvPr/>
        </p:nvSpPr>
        <p:spPr bwMode="auto">
          <a:xfrm>
            <a:off x="6400800" y="2895600"/>
            <a:ext cx="0" cy="609600"/>
          </a:xfrm>
          <a:prstGeom prst="line">
            <a:avLst/>
          </a:prstGeom>
          <a:noFill/>
          <a:ln w="9525">
            <a:solidFill>
              <a:schemeClr val="tx1"/>
            </a:solidFill>
            <a:round/>
            <a:headEnd/>
            <a:tailEnd/>
          </a:ln>
        </p:spPr>
        <p:txBody>
          <a:bodyPr/>
          <a:lstStyle/>
          <a:p>
            <a:endParaRPr lang="en-US"/>
          </a:p>
        </p:txBody>
      </p:sp>
      <p:sp>
        <p:nvSpPr>
          <p:cNvPr id="1039" name="Text Box 18"/>
          <p:cNvSpPr txBox="1">
            <a:spLocks noChangeArrowheads="1"/>
          </p:cNvSpPr>
          <p:nvPr/>
        </p:nvSpPr>
        <p:spPr bwMode="auto">
          <a:xfrm>
            <a:off x="6248400" y="3582988"/>
            <a:ext cx="1009650" cy="915987"/>
          </a:xfrm>
          <a:prstGeom prst="rect">
            <a:avLst/>
          </a:prstGeom>
          <a:noFill/>
          <a:ln w="9525">
            <a:noFill/>
            <a:miter lim="800000"/>
            <a:headEnd/>
            <a:tailEnd/>
          </a:ln>
        </p:spPr>
        <p:txBody>
          <a:bodyPr wrap="none">
            <a:spAutoFit/>
          </a:bodyPr>
          <a:lstStyle/>
          <a:p>
            <a:r>
              <a:rPr lang="en-US">
                <a:latin typeface="Times New Roman" pitchFamily="18" charset="0"/>
              </a:rPr>
              <a:t>Slots</a:t>
            </a:r>
          </a:p>
          <a:p>
            <a:r>
              <a:rPr lang="en-US">
                <a:latin typeface="Times New Roman" pitchFamily="18" charset="0"/>
              </a:rPr>
              <a:t>are</a:t>
            </a:r>
          </a:p>
          <a:p>
            <a:r>
              <a:rPr lang="en-US">
                <a:latin typeface="Times New Roman" pitchFamily="18" charset="0"/>
              </a:rPr>
              <a:t>allocated</a:t>
            </a:r>
          </a:p>
        </p:txBody>
      </p:sp>
      <p:sp>
        <p:nvSpPr>
          <p:cNvPr id="1040" name="Line 19"/>
          <p:cNvSpPr>
            <a:spLocks noChangeShapeType="1"/>
          </p:cNvSpPr>
          <p:nvPr/>
        </p:nvSpPr>
        <p:spPr bwMode="auto">
          <a:xfrm>
            <a:off x="7543800" y="2895600"/>
            <a:ext cx="0" cy="609600"/>
          </a:xfrm>
          <a:prstGeom prst="line">
            <a:avLst/>
          </a:prstGeom>
          <a:noFill/>
          <a:ln w="9525">
            <a:solidFill>
              <a:schemeClr val="tx1"/>
            </a:solidFill>
            <a:round/>
            <a:headEnd/>
            <a:tailEnd/>
          </a:ln>
        </p:spPr>
        <p:txBody>
          <a:bodyPr/>
          <a:lstStyle/>
          <a:p>
            <a:endParaRPr lang="en-US"/>
          </a:p>
        </p:txBody>
      </p:sp>
      <p:sp>
        <p:nvSpPr>
          <p:cNvPr id="1041" name="Text Box 20"/>
          <p:cNvSpPr txBox="1">
            <a:spLocks noChangeArrowheads="1"/>
          </p:cNvSpPr>
          <p:nvPr/>
        </p:nvSpPr>
        <p:spPr bwMode="auto">
          <a:xfrm>
            <a:off x="7451725" y="3543300"/>
            <a:ext cx="1358900" cy="1190625"/>
          </a:xfrm>
          <a:prstGeom prst="rect">
            <a:avLst/>
          </a:prstGeom>
          <a:noFill/>
          <a:ln w="9525">
            <a:noFill/>
            <a:miter lim="800000"/>
            <a:headEnd/>
            <a:tailEnd/>
          </a:ln>
        </p:spPr>
        <p:txBody>
          <a:bodyPr wrap="none">
            <a:spAutoFit/>
          </a:bodyPr>
          <a:lstStyle/>
          <a:p>
            <a:r>
              <a:rPr lang="en-US">
                <a:latin typeface="Times New Roman" pitchFamily="18" charset="0"/>
              </a:rPr>
              <a:t>Production</a:t>
            </a:r>
          </a:p>
          <a:p>
            <a:r>
              <a:rPr lang="en-US">
                <a:latin typeface="Times New Roman" pitchFamily="18" charset="0"/>
              </a:rPr>
              <a:t>occurs</a:t>
            </a:r>
          </a:p>
          <a:p>
            <a:r>
              <a:rPr lang="en-US">
                <a:latin typeface="Times New Roman" pitchFamily="18" charset="0"/>
              </a:rPr>
              <a:t>and payment</a:t>
            </a:r>
          </a:p>
          <a:p>
            <a:r>
              <a:rPr lang="en-US">
                <a:latin typeface="Times New Roman" pitchFamily="18" charset="0"/>
              </a:rPr>
              <a:t>received</a:t>
            </a:r>
          </a:p>
        </p:txBody>
      </p:sp>
      <p:sp>
        <p:nvSpPr>
          <p:cNvPr id="1042" name="Text Box 21"/>
          <p:cNvSpPr txBox="1">
            <a:spLocks noChangeArrowheads="1"/>
          </p:cNvSpPr>
          <p:nvPr/>
        </p:nvSpPr>
        <p:spPr bwMode="auto">
          <a:xfrm>
            <a:off x="0" y="6172200"/>
            <a:ext cx="9144000" cy="366713"/>
          </a:xfrm>
          <a:prstGeom prst="rect">
            <a:avLst/>
          </a:prstGeom>
          <a:noFill/>
          <a:ln w="9525">
            <a:noFill/>
            <a:miter lim="800000"/>
            <a:headEnd/>
            <a:tailEnd/>
          </a:ln>
        </p:spPr>
        <p:txBody>
          <a:bodyPr>
            <a:spAutoFit/>
          </a:bodyPr>
          <a:lstStyle/>
          <a:p>
            <a:pPr algn="ctr"/>
            <a:r>
              <a:rPr lang="en-US">
                <a:latin typeface="Times New Roman" pitchFamily="18" charset="0"/>
              </a:rPr>
              <a:t>Figure 1: Sequence of Actions</a:t>
            </a:r>
          </a:p>
        </p:txBody>
      </p:sp>
      <p:sp>
        <p:nvSpPr>
          <p:cNvPr id="1043" name="Text Box 22"/>
          <p:cNvSpPr txBox="1">
            <a:spLocks noChangeArrowheads="1"/>
          </p:cNvSpPr>
          <p:nvPr/>
        </p:nvSpPr>
        <p:spPr bwMode="auto">
          <a:xfrm>
            <a:off x="1127125" y="722313"/>
            <a:ext cx="5807075" cy="822325"/>
          </a:xfrm>
          <a:prstGeom prst="rect">
            <a:avLst/>
          </a:prstGeom>
          <a:noFill/>
          <a:ln w="9525">
            <a:noFill/>
            <a:miter lim="800000"/>
            <a:headEnd/>
            <a:tailEnd/>
          </a:ln>
        </p:spPr>
        <p:txBody>
          <a:bodyPr>
            <a:spAutoFit/>
          </a:bodyPr>
          <a:lstStyle/>
          <a:p>
            <a:r>
              <a:rPr lang="en-US" sz="2400"/>
              <a:t>(1) Development vs. Assignment Margin</a:t>
            </a:r>
          </a:p>
          <a:p>
            <a:r>
              <a:rPr lang="en-US" sz="2400"/>
              <a:t>(2) Blind vs. Sighted preferential policy.</a:t>
            </a:r>
          </a:p>
        </p:txBody>
      </p:sp>
      <p:sp>
        <p:nvSpPr>
          <p:cNvPr id="1044" name="Text Box 23"/>
          <p:cNvSpPr txBox="1">
            <a:spLocks noChangeArrowheads="1"/>
          </p:cNvSpPr>
          <p:nvPr/>
        </p:nvSpPr>
        <p:spPr bwMode="auto">
          <a:xfrm>
            <a:off x="2971800" y="2209800"/>
            <a:ext cx="1600200" cy="641350"/>
          </a:xfrm>
          <a:prstGeom prst="rect">
            <a:avLst/>
          </a:prstGeom>
          <a:noFill/>
          <a:ln w="9525">
            <a:noFill/>
            <a:miter lim="800000"/>
            <a:headEnd/>
            <a:tailEnd/>
          </a:ln>
        </p:spPr>
        <p:txBody>
          <a:bodyPr>
            <a:spAutoFit/>
          </a:bodyPr>
          <a:lstStyle/>
          <a:p>
            <a:r>
              <a:rPr lang="en-US"/>
              <a:t>Development</a:t>
            </a:r>
          </a:p>
          <a:p>
            <a:r>
              <a:rPr lang="en-US"/>
              <a:t>margin</a:t>
            </a:r>
          </a:p>
        </p:txBody>
      </p:sp>
      <p:sp>
        <p:nvSpPr>
          <p:cNvPr id="1045" name="Text Box 24"/>
          <p:cNvSpPr txBox="1">
            <a:spLocks noChangeArrowheads="1"/>
          </p:cNvSpPr>
          <p:nvPr/>
        </p:nvSpPr>
        <p:spPr bwMode="auto">
          <a:xfrm>
            <a:off x="5867400" y="2209800"/>
            <a:ext cx="1463675" cy="641350"/>
          </a:xfrm>
          <a:prstGeom prst="rect">
            <a:avLst/>
          </a:prstGeom>
          <a:noFill/>
          <a:ln w="9525">
            <a:noFill/>
            <a:miter lim="800000"/>
            <a:headEnd/>
            <a:tailEnd/>
          </a:ln>
        </p:spPr>
        <p:txBody>
          <a:bodyPr>
            <a:spAutoFit/>
          </a:bodyPr>
          <a:lstStyle/>
          <a:p>
            <a:r>
              <a:rPr lang="en-US"/>
              <a:t>Assignment</a:t>
            </a:r>
          </a:p>
          <a:p>
            <a:r>
              <a:rPr lang="en-US"/>
              <a:t>margin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en-US" smtClean="0"/>
          </a:p>
        </p:txBody>
      </p:sp>
      <p:sp>
        <p:nvSpPr>
          <p:cNvPr id="12291" name="Rectangle 3"/>
          <p:cNvSpPr>
            <a:spLocks noGrp="1" noChangeArrowheads="1"/>
          </p:cNvSpPr>
          <p:nvPr>
            <p:ph type="body" idx="1"/>
          </p:nvPr>
        </p:nvSpPr>
        <p:spPr/>
        <p:txBody>
          <a:bodyPr/>
          <a:lstStyle/>
          <a:p>
            <a:pPr eaLnBrk="1" hangingPunct="1"/>
            <a:endParaRPr lang="en-US" smtClean="0"/>
          </a:p>
        </p:txBody>
      </p:sp>
      <p:pic>
        <p:nvPicPr>
          <p:cNvPr id="8196" name="Picture 4"/>
          <p:cNvPicPr>
            <a:picLocks noChangeAspect="1" noChangeArrowheads="1"/>
          </p:cNvPicPr>
          <p:nvPr/>
        </p:nvPicPr>
        <p:blipFill>
          <a:blip r:embed="rId3" cstate="print"/>
          <a:srcRect/>
          <a:stretch>
            <a:fillRect/>
          </a:stretch>
        </p:blipFill>
        <p:spPr bwMode="auto">
          <a:xfrm>
            <a:off x="-819150" y="228600"/>
            <a:ext cx="9963150" cy="6302375"/>
          </a:xfrm>
          <a:prstGeom prst="rect">
            <a:avLst/>
          </a:prstGeom>
          <a:ln>
            <a:headEnd/>
            <a:tailEnd/>
          </a:ln>
        </p:spPr>
        <p:style>
          <a:lnRef idx="3">
            <a:schemeClr val="lt1"/>
          </a:lnRef>
          <a:fillRef idx="1">
            <a:schemeClr val="accent2"/>
          </a:fillRef>
          <a:effectRef idx="1">
            <a:schemeClr val="accent2"/>
          </a:effectRef>
          <a:fontRef idx="minor">
            <a:schemeClr val="lt1"/>
          </a:fontRef>
        </p:style>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style>
          <a:lnRef idx="1">
            <a:schemeClr val="dk1"/>
          </a:lnRef>
          <a:fillRef idx="2">
            <a:schemeClr val="dk1"/>
          </a:fillRef>
          <a:effectRef idx="1">
            <a:schemeClr val="dk1"/>
          </a:effectRef>
          <a:fontRef idx="minor">
            <a:schemeClr val="dk1"/>
          </a:fontRef>
        </p:style>
        <p:txBody>
          <a:bodyPr/>
          <a:lstStyle/>
          <a:p>
            <a:pPr eaLnBrk="1" hangingPunct="1">
              <a:defRPr/>
            </a:pPr>
            <a:r>
              <a:rPr lang="en-US" dirty="0" smtClean="0"/>
              <a:t>Affirmative Action Policies Practiced Globally</a:t>
            </a:r>
            <a:endParaRPr lang="en-US" sz="4000" dirty="0" smtClean="0"/>
          </a:p>
        </p:txBody>
      </p:sp>
      <p:sp>
        <p:nvSpPr>
          <p:cNvPr id="6147" name="Rectangle 3"/>
          <p:cNvSpPr>
            <a:spLocks noGrp="1" noChangeArrowheads="1"/>
          </p:cNvSpPr>
          <p:nvPr>
            <p:ph type="body" idx="1"/>
          </p:nvPr>
        </p:nvSpPr>
        <p:spPr>
          <a:xfrm>
            <a:off x="457200" y="1798637"/>
            <a:ext cx="8229600" cy="4525963"/>
          </a:xfrm>
        </p:spPr>
        <p:style>
          <a:lnRef idx="1">
            <a:schemeClr val="dk1"/>
          </a:lnRef>
          <a:fillRef idx="2">
            <a:schemeClr val="dk1"/>
          </a:fillRef>
          <a:effectRef idx="1">
            <a:schemeClr val="dk1"/>
          </a:effectRef>
          <a:fontRef idx="minor">
            <a:schemeClr val="dk1"/>
          </a:fontRef>
        </p:style>
        <p:txBody>
          <a:bodyPr/>
          <a:lstStyle/>
          <a:p>
            <a:pPr eaLnBrk="1" hangingPunct="1">
              <a:buNone/>
              <a:defRPr/>
            </a:pPr>
            <a:endParaRPr lang="en-US" sz="2400" dirty="0" smtClean="0"/>
          </a:p>
          <a:p>
            <a:pPr lvl="1" eaLnBrk="1" hangingPunct="1">
              <a:defRPr/>
            </a:pPr>
            <a:r>
              <a:rPr lang="en-US" sz="2400" dirty="0" smtClean="0"/>
              <a:t>South Africa: ‘Black Economic Empowerment’ policy post-Apartheid with racial hiring guidelines for firms</a:t>
            </a:r>
          </a:p>
          <a:p>
            <a:pPr lvl="1" eaLnBrk="1" hangingPunct="1">
              <a:defRPr/>
            </a:pPr>
            <a:r>
              <a:rPr lang="en-US" sz="2400" dirty="0" smtClean="0"/>
              <a:t>US Supreme Court issues frequent rulings on legality of AA in employment, higher ed. and govt. contracts</a:t>
            </a:r>
          </a:p>
          <a:p>
            <a:pPr lvl="1" eaLnBrk="1" hangingPunct="1">
              <a:defRPr/>
            </a:pPr>
            <a:r>
              <a:rPr lang="en-US" sz="2400" dirty="0" smtClean="0"/>
              <a:t>India: extensive AA for </a:t>
            </a:r>
            <a:r>
              <a:rPr lang="en-US" sz="2400" dirty="0" err="1" smtClean="0"/>
              <a:t>Dalits</a:t>
            </a:r>
            <a:r>
              <a:rPr lang="en-US" sz="2400" dirty="0" smtClean="0"/>
              <a:t> (in constitution) &amp; OBC’s</a:t>
            </a:r>
          </a:p>
          <a:p>
            <a:pPr lvl="1" eaLnBrk="1" hangingPunct="1">
              <a:defRPr/>
            </a:pPr>
            <a:r>
              <a:rPr lang="en-US" sz="2400" dirty="0" smtClean="0"/>
              <a:t>Malaysia: New Economic Policy (introduced after 1969 ethnic riots; many AA features remain in place)</a:t>
            </a:r>
          </a:p>
          <a:p>
            <a:pPr lvl="1" eaLnBrk="1" hangingPunct="1">
              <a:defRPr/>
            </a:pPr>
            <a:r>
              <a:rPr lang="en-US" sz="2400" dirty="0" smtClean="0"/>
              <a:t>AA policy debate underway in Europe (esp. France)</a:t>
            </a:r>
          </a:p>
          <a:p>
            <a:pPr lvl="1" eaLnBrk="1" hangingPunct="1">
              <a:defRPr/>
            </a:pPr>
            <a:r>
              <a:rPr lang="en-US" sz="2400" dirty="0" smtClean="0"/>
              <a:t>Also Sri Lanka; Indonesia; Nigeria; Lebanon; China…</a:t>
            </a:r>
          </a:p>
          <a:p>
            <a:pPr lvl="1" eaLnBrk="1" hangingPunct="1">
              <a:defRPr/>
            </a:pPr>
            <a:endParaRPr lang="en-US" sz="2400" dirty="0" smtClean="0"/>
          </a:p>
          <a:p>
            <a:pPr eaLnBrk="1" hangingPunct="1">
              <a:defRPr/>
            </a:pPr>
            <a:endParaRPr lang="en-US" sz="2400" dirty="0" smtClean="0"/>
          </a:p>
          <a:p>
            <a:pPr eaLnBrk="1" hangingPunct="1">
              <a:defRPr/>
            </a:pPr>
            <a:endParaRPr lang="en-US" sz="2400" dirty="0" smtClean="0"/>
          </a:p>
          <a:p>
            <a:pPr eaLnBrk="1" hangingPunct="1">
              <a:defRPr/>
            </a:pPr>
            <a:endParaRPr lang="en-US" sz="24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en-US" smtClean="0"/>
          </a:p>
        </p:txBody>
      </p:sp>
      <p:sp>
        <p:nvSpPr>
          <p:cNvPr id="13315" name="Rectangle 3"/>
          <p:cNvSpPr>
            <a:spLocks noGrp="1" noChangeArrowheads="1"/>
          </p:cNvSpPr>
          <p:nvPr>
            <p:ph type="body" idx="1"/>
          </p:nvPr>
        </p:nvSpPr>
        <p:spPr/>
        <p:txBody>
          <a:bodyPr/>
          <a:lstStyle/>
          <a:p>
            <a:pPr eaLnBrk="1" hangingPunct="1"/>
            <a:endParaRPr lang="en-US" smtClean="0"/>
          </a:p>
        </p:txBody>
      </p:sp>
      <p:pic>
        <p:nvPicPr>
          <p:cNvPr id="13316" name="Picture 4"/>
          <p:cNvPicPr>
            <a:picLocks noChangeAspect="1" noChangeArrowheads="1"/>
          </p:cNvPicPr>
          <p:nvPr/>
        </p:nvPicPr>
        <p:blipFill>
          <a:blip r:embed="rId3" cstate="print"/>
          <a:srcRect/>
          <a:stretch>
            <a:fillRect/>
          </a:stretch>
        </p:blipFill>
        <p:spPr bwMode="auto">
          <a:xfrm>
            <a:off x="-495300" y="142875"/>
            <a:ext cx="10134600" cy="6572250"/>
          </a:xfrm>
          <a:prstGeom prst="rect">
            <a:avLst/>
          </a:prstGeom>
          <a:noFill/>
          <a:ln w="9525">
            <a:noFill/>
            <a:miter lim="800000"/>
            <a:headEnd/>
            <a:tailEnd/>
          </a:ln>
        </p:spPr>
      </p:pic>
      <p:sp>
        <p:nvSpPr>
          <p:cNvPr id="13317" name="Text Box 5"/>
          <p:cNvSpPr txBox="1">
            <a:spLocks noChangeArrowheads="1"/>
          </p:cNvSpPr>
          <p:nvPr/>
        </p:nvSpPr>
        <p:spPr bwMode="auto">
          <a:xfrm>
            <a:off x="5410200" y="2971800"/>
            <a:ext cx="1050925" cy="304800"/>
          </a:xfrm>
          <a:prstGeom prst="rect">
            <a:avLst/>
          </a:prstGeom>
          <a:noFill/>
          <a:ln w="9525">
            <a:noFill/>
            <a:miter lim="800000"/>
            <a:headEnd/>
            <a:tailEnd/>
          </a:ln>
        </p:spPr>
        <p:txBody>
          <a:bodyPr wrap="none">
            <a:spAutoFit/>
          </a:bodyPr>
          <a:lstStyle/>
          <a:p>
            <a:r>
              <a:rPr lang="en-US" sz="1400"/>
              <a:t>decreasing</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1533525" y="690563"/>
            <a:ext cx="6076950" cy="547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738188" y="628650"/>
            <a:ext cx="7667625" cy="560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800100" y="852488"/>
            <a:ext cx="7543800" cy="5153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862013" y="1076325"/>
            <a:ext cx="7419975" cy="4705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1543050" y="966788"/>
            <a:ext cx="6057900" cy="4924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2" cstate="print"/>
          <a:srcRect/>
          <a:stretch>
            <a:fillRect/>
          </a:stretch>
        </p:blipFill>
        <p:spPr bwMode="auto">
          <a:xfrm>
            <a:off x="757238" y="276225"/>
            <a:ext cx="7629525" cy="604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738188" y="609600"/>
            <a:ext cx="7667625"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795338" y="971550"/>
            <a:ext cx="7553325" cy="491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166688" y="866775"/>
            <a:ext cx="8810625" cy="5124450"/>
          </a:xfrm>
          <a:prstGeom prst="rect">
            <a:avLst/>
          </a:prstGeom>
          <a:noFill/>
          <a:ln w="9525">
            <a:noFill/>
            <a:miter lim="800000"/>
            <a:headEnd/>
            <a:tailEnd/>
          </a:ln>
        </p:spPr>
      </p:pic>
      <p:sp>
        <p:nvSpPr>
          <p:cNvPr id="17411" name="TextBox 2"/>
          <p:cNvSpPr txBox="1">
            <a:spLocks noChangeArrowheads="1"/>
          </p:cNvSpPr>
          <p:nvPr/>
        </p:nvSpPr>
        <p:spPr bwMode="auto">
          <a:xfrm>
            <a:off x="685800" y="609600"/>
            <a:ext cx="3235325" cy="400050"/>
          </a:xfrm>
          <a:prstGeom prst="rect">
            <a:avLst/>
          </a:prstGeom>
          <a:noFill/>
          <a:ln w="9525">
            <a:noFill/>
            <a:miter lim="800000"/>
            <a:headEnd/>
            <a:tailEnd/>
          </a:ln>
        </p:spPr>
        <p:txBody>
          <a:bodyPr wrap="none">
            <a:spAutoFit/>
          </a:bodyPr>
          <a:lstStyle/>
          <a:p>
            <a:r>
              <a:rPr lang="en-US" sz="2000" b="1" i="1">
                <a:latin typeface="Calibri" pitchFamily="34" charset="0"/>
              </a:rPr>
              <a:t>Efficient Investments in Skills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76200"/>
            <a:ext cx="8229600" cy="1143000"/>
          </a:xfrm>
        </p:spPr>
        <p:style>
          <a:lnRef idx="1">
            <a:schemeClr val="dk1"/>
          </a:lnRef>
          <a:fillRef idx="2">
            <a:schemeClr val="dk1"/>
          </a:fillRef>
          <a:effectRef idx="1">
            <a:schemeClr val="dk1"/>
          </a:effectRef>
          <a:fontRef idx="minor">
            <a:schemeClr val="dk1"/>
          </a:fontRef>
        </p:style>
        <p:txBody>
          <a:bodyPr/>
          <a:lstStyle/>
          <a:p>
            <a:pPr eaLnBrk="1" hangingPunct="1">
              <a:defRPr/>
            </a:pPr>
            <a:r>
              <a:rPr lang="en-US" dirty="0" smtClean="0"/>
              <a:t>Some of My Papers on Affirmative Action</a:t>
            </a:r>
          </a:p>
        </p:txBody>
      </p:sp>
      <p:sp>
        <p:nvSpPr>
          <p:cNvPr id="7171" name="Rectangle 3"/>
          <p:cNvSpPr>
            <a:spLocks noGrp="1" noChangeArrowheads="1"/>
          </p:cNvSpPr>
          <p:nvPr>
            <p:ph type="body" idx="1"/>
          </p:nvPr>
        </p:nvSpPr>
        <p:spPr>
          <a:xfrm>
            <a:off x="457200" y="1295400"/>
            <a:ext cx="8229600" cy="5486400"/>
          </a:xfrm>
        </p:spPr>
        <p:style>
          <a:lnRef idx="1">
            <a:schemeClr val="dk1"/>
          </a:lnRef>
          <a:fillRef idx="2">
            <a:schemeClr val="dk1"/>
          </a:fillRef>
          <a:effectRef idx="1">
            <a:schemeClr val="dk1"/>
          </a:effectRef>
          <a:fontRef idx="minor">
            <a:schemeClr val="dk1"/>
          </a:fontRef>
        </p:style>
        <p:txBody>
          <a:bodyPr/>
          <a:lstStyle/>
          <a:p>
            <a:pPr lvl="1" eaLnBrk="1" hangingPunct="1">
              <a:defRPr/>
            </a:pPr>
            <a:r>
              <a:rPr lang="en-US" sz="2400" dirty="0" err="1" smtClean="0"/>
              <a:t>Coate-Loury</a:t>
            </a:r>
            <a:r>
              <a:rPr lang="en-US" sz="2400" dirty="0" smtClean="0"/>
              <a:t> [Stephen </a:t>
            </a:r>
            <a:r>
              <a:rPr lang="en-US" sz="2400" dirty="0" err="1" smtClean="0"/>
              <a:t>Coate</a:t>
            </a:r>
            <a:r>
              <a:rPr lang="en-US" sz="2400" dirty="0" smtClean="0"/>
              <a:t>, Economics, Cornell]</a:t>
            </a:r>
          </a:p>
          <a:p>
            <a:pPr lvl="2" eaLnBrk="1" hangingPunct="1">
              <a:defRPr/>
            </a:pPr>
            <a:r>
              <a:rPr lang="en-US" sz="2000" i="1" dirty="0" smtClean="0"/>
              <a:t>AER 1993</a:t>
            </a:r>
            <a:r>
              <a:rPr lang="en-US" sz="2000" dirty="0" smtClean="0"/>
              <a:t>: Show how AA can worsen racial stereotypes</a:t>
            </a:r>
          </a:p>
          <a:p>
            <a:pPr lvl="2" eaLnBrk="1" hangingPunct="1">
              <a:defRPr/>
            </a:pPr>
            <a:r>
              <a:rPr lang="en-US" sz="2000" i="1" dirty="0" smtClean="0"/>
              <a:t>AER Proceedings 1994</a:t>
            </a:r>
            <a:r>
              <a:rPr lang="en-US" sz="2000" dirty="0" smtClean="0"/>
              <a:t>: Show how overly ambitious AA goal can lead to the undercutting of skill acquisition incentives</a:t>
            </a:r>
            <a:endParaRPr lang="en-US" sz="1100" dirty="0" smtClean="0"/>
          </a:p>
          <a:p>
            <a:pPr lvl="1" eaLnBrk="1" hangingPunct="1">
              <a:defRPr/>
            </a:pPr>
            <a:r>
              <a:rPr lang="en-US" sz="2400" dirty="0" err="1" smtClean="0"/>
              <a:t>Loury</a:t>
            </a:r>
            <a:r>
              <a:rPr lang="en-US" sz="2400" dirty="0" smtClean="0"/>
              <a:t> </a:t>
            </a:r>
          </a:p>
          <a:p>
            <a:pPr lvl="2" eaLnBrk="1" hangingPunct="1">
              <a:defRPr/>
            </a:pPr>
            <a:r>
              <a:rPr lang="en-US" sz="2000" dirty="0" smtClean="0"/>
              <a:t>Bowen and </a:t>
            </a:r>
            <a:r>
              <a:rPr lang="en-US" sz="2000" dirty="0" err="1" smtClean="0"/>
              <a:t>Bok’S</a:t>
            </a:r>
            <a:r>
              <a:rPr lang="en-US" sz="2000" i="1" dirty="0" smtClean="0"/>
              <a:t> The Shape of the River</a:t>
            </a:r>
            <a:r>
              <a:rPr lang="en-US" sz="2000" dirty="0" smtClean="0"/>
              <a:t> (1998) [Forward]</a:t>
            </a:r>
            <a:endParaRPr lang="en-US" sz="1100" dirty="0" smtClean="0"/>
          </a:p>
          <a:p>
            <a:pPr lvl="1" eaLnBrk="1" hangingPunct="1">
              <a:defRPr/>
            </a:pPr>
            <a:r>
              <a:rPr lang="en-US" sz="2400" dirty="0" err="1" smtClean="0"/>
              <a:t>Chatterjee-Loury</a:t>
            </a:r>
            <a:r>
              <a:rPr lang="en-US" sz="2000" dirty="0" smtClean="0"/>
              <a:t>  </a:t>
            </a:r>
            <a:r>
              <a:rPr lang="en-US" sz="2400" dirty="0" smtClean="0"/>
              <a:t>[</a:t>
            </a:r>
            <a:r>
              <a:rPr lang="en-US" sz="2400" dirty="0" err="1" smtClean="0"/>
              <a:t>Debipriya</a:t>
            </a:r>
            <a:r>
              <a:rPr lang="en-US" sz="2400" dirty="0" smtClean="0"/>
              <a:t> C., Univ. </a:t>
            </a:r>
            <a:r>
              <a:rPr lang="en-US" sz="2400" dirty="0" err="1" smtClean="0"/>
              <a:t>Wisc-Milw</a:t>
            </a:r>
            <a:r>
              <a:rPr lang="en-US" sz="2400" dirty="0" smtClean="0"/>
              <a:t>.]</a:t>
            </a:r>
          </a:p>
          <a:p>
            <a:pPr lvl="2" eaLnBrk="1" hangingPunct="1">
              <a:defRPr/>
            </a:pPr>
            <a:r>
              <a:rPr lang="en-US" sz="2000" dirty="0" smtClean="0"/>
              <a:t>Dissertation/under review: AA in Hierarchies</a:t>
            </a:r>
            <a:r>
              <a:rPr lang="en-US" sz="1600" dirty="0" smtClean="0"/>
              <a:t>.</a:t>
            </a:r>
            <a:endParaRPr lang="en-US" sz="1100" dirty="0" smtClean="0"/>
          </a:p>
          <a:p>
            <a:pPr lvl="1" eaLnBrk="1" hangingPunct="1">
              <a:defRPr/>
            </a:pPr>
            <a:r>
              <a:rPr lang="en-US" sz="2400" dirty="0" smtClean="0"/>
              <a:t>Fryer-</a:t>
            </a:r>
            <a:r>
              <a:rPr lang="en-US" sz="2400" dirty="0" err="1" smtClean="0"/>
              <a:t>Loury</a:t>
            </a:r>
            <a:r>
              <a:rPr lang="en-US" sz="2400" dirty="0" smtClean="0"/>
              <a:t> [Roland Fryer, Economics, Harvard]</a:t>
            </a:r>
          </a:p>
          <a:p>
            <a:pPr lvl="2" eaLnBrk="1" hangingPunct="1">
              <a:defRPr/>
            </a:pPr>
            <a:r>
              <a:rPr lang="en-US" sz="2000" i="1" dirty="0" err="1" smtClean="0"/>
              <a:t>JEcIneq</a:t>
            </a:r>
            <a:r>
              <a:rPr lang="en-US" sz="2000" i="1" dirty="0" smtClean="0"/>
              <a:t> 2005</a:t>
            </a:r>
            <a:r>
              <a:rPr lang="en-US" sz="2000" dirty="0" smtClean="0"/>
              <a:t>: Study optimal handicapping of tournaments</a:t>
            </a:r>
          </a:p>
          <a:p>
            <a:pPr lvl="2" eaLnBrk="1" hangingPunct="1">
              <a:defRPr/>
            </a:pPr>
            <a:r>
              <a:rPr lang="en-US" sz="2000" i="1" dirty="0" smtClean="0"/>
              <a:t>JEP 2005</a:t>
            </a:r>
            <a:r>
              <a:rPr lang="en-US" sz="2000" dirty="0" smtClean="0"/>
              <a:t>: Dispels some popular “myths” surrounding AA</a:t>
            </a:r>
          </a:p>
          <a:p>
            <a:pPr lvl="2" eaLnBrk="1" hangingPunct="1">
              <a:defRPr/>
            </a:pPr>
            <a:r>
              <a:rPr lang="en-US" sz="2000" i="1" dirty="0" smtClean="0"/>
              <a:t>JLEO 2008</a:t>
            </a:r>
            <a:r>
              <a:rPr lang="en-US" sz="2000" dirty="0" smtClean="0"/>
              <a:t>: Estimate cost of color-blindness in US higher </a:t>
            </a:r>
            <a:r>
              <a:rPr lang="en-US" sz="2000" dirty="0" err="1" smtClean="0"/>
              <a:t>ed</a:t>
            </a:r>
            <a:r>
              <a:rPr lang="en-US" sz="2000" dirty="0" smtClean="0"/>
              <a:t>)</a:t>
            </a:r>
          </a:p>
          <a:p>
            <a:pPr lvl="2" eaLnBrk="1" hangingPunct="1">
              <a:defRPr/>
            </a:pPr>
            <a:r>
              <a:rPr lang="en-US" sz="2000" dirty="0" smtClean="0"/>
              <a:t>Under review: Study the design of affirmative action policy as an optimal-taxation/mechanism-design problem</a:t>
            </a:r>
          </a:p>
          <a:p>
            <a:pPr lvl="2" eaLnBrk="1" hangingPunct="1">
              <a:buNone/>
              <a:defRPr/>
            </a:pPr>
            <a:endParaRPr lang="en-US" sz="2000" dirty="0" smtClean="0"/>
          </a:p>
          <a:p>
            <a:pPr lvl="2" eaLnBrk="1" hangingPunct="1">
              <a:buFontTx/>
              <a:buChar char="-"/>
              <a:defRPr/>
            </a:pPr>
            <a:endParaRPr lang="en-US" sz="2000"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noChangeArrowheads="1"/>
          </p:cNvPicPr>
          <p:nvPr/>
        </p:nvPicPr>
        <p:blipFill>
          <a:blip r:embed="rId2" cstate="print"/>
          <a:srcRect/>
          <a:stretch>
            <a:fillRect/>
          </a:stretch>
        </p:blipFill>
        <p:spPr bwMode="auto">
          <a:xfrm>
            <a:off x="828675" y="985838"/>
            <a:ext cx="7486650" cy="4886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1652588" y="523875"/>
            <a:ext cx="5838825" cy="581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1571625" y="1057275"/>
            <a:ext cx="6000750" cy="474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381000" y="928688"/>
            <a:ext cx="8305800" cy="500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457200" y="1219200"/>
            <a:ext cx="786765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2133600" y="2665413"/>
          <a:ext cx="5772150" cy="1677987"/>
        </p:xfrm>
        <a:graphic>
          <a:graphicData uri="http://schemas.openxmlformats.org/presentationml/2006/ole">
            <p:oleObj spid="_x0000_s138242" name="Equation" r:id="rId3" imgW="1485720" imgH="431640" progId="">
              <p:embed/>
            </p:oleObj>
          </a:graphicData>
        </a:graphic>
      </p:graphicFrame>
      <p:sp>
        <p:nvSpPr>
          <p:cNvPr id="2051" name="Text Box 3"/>
          <p:cNvSpPr txBox="1">
            <a:spLocks noChangeArrowheads="1"/>
          </p:cNvSpPr>
          <p:nvPr/>
        </p:nvSpPr>
        <p:spPr bwMode="auto">
          <a:xfrm>
            <a:off x="2057400" y="1524000"/>
            <a:ext cx="5410200" cy="869950"/>
          </a:xfrm>
          <a:prstGeom prst="rect">
            <a:avLst/>
          </a:prstGeom>
          <a:noFill/>
          <a:ln w="9525">
            <a:noFill/>
            <a:miter lim="800000"/>
            <a:headEnd/>
            <a:tailEnd/>
          </a:ln>
        </p:spPr>
        <p:txBody>
          <a:bodyPr>
            <a:spAutoFit/>
          </a:bodyPr>
          <a:lstStyle/>
          <a:p>
            <a:pPr>
              <a:spcBef>
                <a:spcPct val="50000"/>
              </a:spcBef>
            </a:pPr>
            <a:r>
              <a:rPr lang="en-US" sz="2400" b="1"/>
              <a:t>Special Case: One Desired Position</a:t>
            </a:r>
          </a:p>
          <a:p>
            <a:pPr>
              <a:spcBef>
                <a:spcPct val="50000"/>
              </a:spcBef>
            </a:pP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en-US" smtClean="0"/>
          </a:p>
        </p:txBody>
      </p:sp>
      <p:sp>
        <p:nvSpPr>
          <p:cNvPr id="14339" name="Rectangle 3"/>
          <p:cNvSpPr>
            <a:spLocks noGrp="1" noChangeArrowheads="1"/>
          </p:cNvSpPr>
          <p:nvPr>
            <p:ph type="body" idx="1"/>
          </p:nvPr>
        </p:nvSpPr>
        <p:spPr/>
        <p:txBody>
          <a:bodyPr/>
          <a:lstStyle/>
          <a:p>
            <a:pPr eaLnBrk="1" hangingPunct="1"/>
            <a:endParaRPr lang="en-US" smtClean="0"/>
          </a:p>
        </p:txBody>
      </p:sp>
      <p:pic>
        <p:nvPicPr>
          <p:cNvPr id="14340" name="Picture 5"/>
          <p:cNvPicPr>
            <a:picLocks noChangeAspect="1" noChangeArrowheads="1"/>
          </p:cNvPicPr>
          <p:nvPr/>
        </p:nvPicPr>
        <p:blipFill>
          <a:blip r:embed="rId3" cstate="print"/>
          <a:srcRect/>
          <a:stretch>
            <a:fillRect/>
          </a:stretch>
        </p:blipFill>
        <p:spPr bwMode="auto">
          <a:xfrm>
            <a:off x="-1905000" y="504825"/>
            <a:ext cx="12030075" cy="584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Line 2"/>
          <p:cNvSpPr>
            <a:spLocks noChangeShapeType="1"/>
          </p:cNvSpPr>
          <p:nvPr/>
        </p:nvSpPr>
        <p:spPr bwMode="auto">
          <a:xfrm>
            <a:off x="990600" y="1371600"/>
            <a:ext cx="0" cy="4114800"/>
          </a:xfrm>
          <a:prstGeom prst="line">
            <a:avLst/>
          </a:prstGeom>
          <a:noFill/>
          <a:ln w="9525">
            <a:solidFill>
              <a:schemeClr val="tx1"/>
            </a:solidFill>
            <a:round/>
            <a:headEnd/>
            <a:tailEnd/>
          </a:ln>
        </p:spPr>
        <p:txBody>
          <a:bodyPr/>
          <a:lstStyle/>
          <a:p>
            <a:endParaRPr lang="en-US"/>
          </a:p>
        </p:txBody>
      </p:sp>
      <p:sp>
        <p:nvSpPr>
          <p:cNvPr id="2058" name="Line 3"/>
          <p:cNvSpPr>
            <a:spLocks noChangeShapeType="1"/>
          </p:cNvSpPr>
          <p:nvPr/>
        </p:nvSpPr>
        <p:spPr bwMode="auto">
          <a:xfrm>
            <a:off x="990600" y="5486400"/>
            <a:ext cx="5334000" cy="0"/>
          </a:xfrm>
          <a:prstGeom prst="line">
            <a:avLst/>
          </a:prstGeom>
          <a:noFill/>
          <a:ln w="9525">
            <a:solidFill>
              <a:schemeClr val="tx1"/>
            </a:solidFill>
            <a:round/>
            <a:headEnd/>
            <a:tailEnd/>
          </a:ln>
        </p:spPr>
        <p:txBody>
          <a:bodyPr/>
          <a:lstStyle/>
          <a:p>
            <a:endParaRPr lang="en-US"/>
          </a:p>
        </p:txBody>
      </p:sp>
      <p:sp>
        <p:nvSpPr>
          <p:cNvPr id="2059" name="Text Box 4"/>
          <p:cNvSpPr txBox="1">
            <a:spLocks noChangeArrowheads="1"/>
          </p:cNvSpPr>
          <p:nvPr/>
        </p:nvSpPr>
        <p:spPr bwMode="auto">
          <a:xfrm>
            <a:off x="0" y="6208713"/>
            <a:ext cx="9144000" cy="366712"/>
          </a:xfrm>
          <a:prstGeom prst="rect">
            <a:avLst/>
          </a:prstGeom>
          <a:noFill/>
          <a:ln w="9525">
            <a:noFill/>
            <a:miter lim="800000"/>
            <a:headEnd/>
            <a:tailEnd/>
          </a:ln>
        </p:spPr>
        <p:txBody>
          <a:bodyPr>
            <a:spAutoFit/>
          </a:bodyPr>
          <a:lstStyle/>
          <a:p>
            <a:pPr algn="ctr"/>
            <a:r>
              <a:rPr lang="en-US">
                <a:latin typeface="Times New Roman" pitchFamily="18" charset="0"/>
              </a:rPr>
              <a:t>Figure 2: Competitive Equilibrium under Laissez-faire</a:t>
            </a:r>
          </a:p>
        </p:txBody>
      </p:sp>
      <p:sp>
        <p:nvSpPr>
          <p:cNvPr id="2060" name="Text Box 5"/>
          <p:cNvSpPr txBox="1">
            <a:spLocks noChangeArrowheads="1"/>
          </p:cNvSpPr>
          <p:nvPr/>
        </p:nvSpPr>
        <p:spPr bwMode="auto">
          <a:xfrm>
            <a:off x="6156325" y="5522913"/>
            <a:ext cx="311150" cy="366712"/>
          </a:xfrm>
          <a:prstGeom prst="rect">
            <a:avLst/>
          </a:prstGeom>
          <a:noFill/>
          <a:ln w="9525">
            <a:noFill/>
            <a:miter lim="800000"/>
            <a:headEnd/>
            <a:tailEnd/>
          </a:ln>
        </p:spPr>
        <p:txBody>
          <a:bodyPr wrap="none">
            <a:spAutoFit/>
          </a:bodyPr>
          <a:lstStyle/>
          <a:p>
            <a:r>
              <a:rPr lang="en-US"/>
              <a:t>p</a:t>
            </a:r>
          </a:p>
        </p:txBody>
      </p:sp>
      <p:graphicFrame>
        <p:nvGraphicFramePr>
          <p:cNvPr id="2050" name="Object 6"/>
          <p:cNvGraphicFramePr>
            <a:graphicFrameLocks noChangeAspect="1"/>
          </p:cNvGraphicFramePr>
          <p:nvPr/>
        </p:nvGraphicFramePr>
        <p:xfrm>
          <a:off x="609600" y="1143000"/>
          <a:ext cx="374650" cy="374650"/>
        </p:xfrm>
        <a:graphic>
          <a:graphicData uri="http://schemas.openxmlformats.org/presentationml/2006/ole">
            <p:oleObj spid="_x0000_s55298" name="Equation" r:id="rId4" imgW="139680" imgH="139680" progId="Equation.3">
              <p:embed/>
            </p:oleObj>
          </a:graphicData>
        </a:graphic>
      </p:graphicFrame>
      <p:sp>
        <p:nvSpPr>
          <p:cNvPr id="2061" name="Line 7"/>
          <p:cNvSpPr>
            <a:spLocks noChangeShapeType="1"/>
          </p:cNvSpPr>
          <p:nvPr/>
        </p:nvSpPr>
        <p:spPr bwMode="auto">
          <a:xfrm>
            <a:off x="838200" y="1752600"/>
            <a:ext cx="5334000" cy="0"/>
          </a:xfrm>
          <a:prstGeom prst="line">
            <a:avLst/>
          </a:prstGeom>
          <a:noFill/>
          <a:ln w="9525" cap="rnd">
            <a:solidFill>
              <a:schemeClr val="tx1"/>
            </a:solidFill>
            <a:prstDash val="sysDot"/>
            <a:round/>
            <a:headEnd/>
            <a:tailEnd/>
          </a:ln>
        </p:spPr>
        <p:txBody>
          <a:bodyPr/>
          <a:lstStyle/>
          <a:p>
            <a:endParaRPr lang="en-US"/>
          </a:p>
        </p:txBody>
      </p:sp>
      <p:sp>
        <p:nvSpPr>
          <p:cNvPr id="2062" name="Text Box 8"/>
          <p:cNvSpPr txBox="1">
            <a:spLocks noChangeArrowheads="1"/>
          </p:cNvSpPr>
          <p:nvPr/>
        </p:nvSpPr>
        <p:spPr bwMode="auto">
          <a:xfrm>
            <a:off x="533400" y="1600200"/>
            <a:ext cx="311150" cy="366713"/>
          </a:xfrm>
          <a:prstGeom prst="rect">
            <a:avLst/>
          </a:prstGeom>
          <a:noFill/>
          <a:ln w="9525">
            <a:noFill/>
            <a:miter lim="800000"/>
            <a:headEnd/>
            <a:tailEnd/>
          </a:ln>
        </p:spPr>
        <p:txBody>
          <a:bodyPr wrap="none">
            <a:spAutoFit/>
          </a:bodyPr>
          <a:lstStyle/>
          <a:p>
            <a:r>
              <a:rPr lang="en-US"/>
              <a:t>1</a:t>
            </a:r>
          </a:p>
        </p:txBody>
      </p:sp>
      <p:sp>
        <p:nvSpPr>
          <p:cNvPr id="2063" name="Freeform 9"/>
          <p:cNvSpPr>
            <a:spLocks/>
          </p:cNvSpPr>
          <p:nvPr/>
        </p:nvSpPr>
        <p:spPr bwMode="auto">
          <a:xfrm>
            <a:off x="1143000" y="2514600"/>
            <a:ext cx="4800600" cy="2514600"/>
          </a:xfrm>
          <a:custGeom>
            <a:avLst/>
            <a:gdLst>
              <a:gd name="T0" fmla="*/ 0 w 3024"/>
              <a:gd name="T1" fmla="*/ 0 h 1584"/>
              <a:gd name="T2" fmla="*/ 2147483647 w 3024"/>
              <a:gd name="T3" fmla="*/ 1451609949 h 1584"/>
              <a:gd name="T4" fmla="*/ 2147483647 w 3024"/>
              <a:gd name="T5" fmla="*/ 2147483647 h 1584"/>
              <a:gd name="T6" fmla="*/ 0 60000 65536"/>
              <a:gd name="T7" fmla="*/ 0 60000 65536"/>
              <a:gd name="T8" fmla="*/ 0 60000 65536"/>
              <a:gd name="T9" fmla="*/ 0 w 3024"/>
              <a:gd name="T10" fmla="*/ 0 h 1584"/>
              <a:gd name="T11" fmla="*/ 3024 w 3024"/>
              <a:gd name="T12" fmla="*/ 1584 h 1584"/>
            </a:gdLst>
            <a:ahLst/>
            <a:cxnLst>
              <a:cxn ang="T6">
                <a:pos x="T0" y="T1"/>
              </a:cxn>
              <a:cxn ang="T7">
                <a:pos x="T2" y="T3"/>
              </a:cxn>
              <a:cxn ang="T8">
                <a:pos x="T4" y="T5"/>
              </a:cxn>
            </a:cxnLst>
            <a:rect l="T9" t="T10" r="T11" b="T12"/>
            <a:pathLst>
              <a:path w="3024" h="1584">
                <a:moveTo>
                  <a:pt x="0" y="0"/>
                </a:moveTo>
                <a:cubicBezTo>
                  <a:pt x="540" y="156"/>
                  <a:pt x="1080" y="312"/>
                  <a:pt x="1584" y="576"/>
                </a:cubicBezTo>
                <a:cubicBezTo>
                  <a:pt x="2088" y="840"/>
                  <a:pt x="2556" y="1212"/>
                  <a:pt x="3024" y="1584"/>
                </a:cubicBezTo>
              </a:path>
            </a:pathLst>
          </a:custGeom>
          <a:noFill/>
          <a:ln w="9525">
            <a:solidFill>
              <a:schemeClr val="tx1"/>
            </a:solidFill>
            <a:round/>
            <a:headEnd/>
            <a:tailEnd/>
          </a:ln>
        </p:spPr>
        <p:txBody>
          <a:bodyPr/>
          <a:lstStyle/>
          <a:p>
            <a:endParaRPr lang="en-US"/>
          </a:p>
        </p:txBody>
      </p:sp>
      <p:sp>
        <p:nvSpPr>
          <p:cNvPr id="2064" name="Freeform 10"/>
          <p:cNvSpPr>
            <a:spLocks/>
          </p:cNvSpPr>
          <p:nvPr/>
        </p:nvSpPr>
        <p:spPr bwMode="auto">
          <a:xfrm>
            <a:off x="2286000" y="1752600"/>
            <a:ext cx="1828800" cy="3733800"/>
          </a:xfrm>
          <a:custGeom>
            <a:avLst/>
            <a:gdLst>
              <a:gd name="T0" fmla="*/ 0 w 1008"/>
              <a:gd name="T1" fmla="*/ 2147483647 h 2304"/>
              <a:gd name="T2" fmla="*/ 1263987605 w 1008"/>
              <a:gd name="T3" fmla="*/ 2147483647 h 2304"/>
              <a:gd name="T4" fmla="*/ 2147483647 w 1008"/>
              <a:gd name="T5" fmla="*/ 1008482504 h 2304"/>
              <a:gd name="T6" fmla="*/ 2147483647 w 1008"/>
              <a:gd name="T7" fmla="*/ 0 h 2304"/>
              <a:gd name="T8" fmla="*/ 0 60000 65536"/>
              <a:gd name="T9" fmla="*/ 0 60000 65536"/>
              <a:gd name="T10" fmla="*/ 0 60000 65536"/>
              <a:gd name="T11" fmla="*/ 0 60000 65536"/>
              <a:gd name="T12" fmla="*/ 0 w 1008"/>
              <a:gd name="T13" fmla="*/ 0 h 2304"/>
              <a:gd name="T14" fmla="*/ 1008 w 1008"/>
              <a:gd name="T15" fmla="*/ 2304 h 2304"/>
            </a:gdLst>
            <a:ahLst/>
            <a:cxnLst>
              <a:cxn ang="T8">
                <a:pos x="T0" y="T1"/>
              </a:cxn>
              <a:cxn ang="T9">
                <a:pos x="T2" y="T3"/>
              </a:cxn>
              <a:cxn ang="T10">
                <a:pos x="T4" y="T5"/>
              </a:cxn>
              <a:cxn ang="T11">
                <a:pos x="T6" y="T7"/>
              </a:cxn>
            </a:cxnLst>
            <a:rect l="T12" t="T13" r="T14" b="T15"/>
            <a:pathLst>
              <a:path w="1008" h="2304">
                <a:moveTo>
                  <a:pt x="0" y="2304"/>
                </a:moveTo>
                <a:cubicBezTo>
                  <a:pt x="136" y="2080"/>
                  <a:pt x="272" y="1856"/>
                  <a:pt x="384" y="1536"/>
                </a:cubicBezTo>
                <a:cubicBezTo>
                  <a:pt x="496" y="1216"/>
                  <a:pt x="568" y="640"/>
                  <a:pt x="672" y="384"/>
                </a:cubicBezTo>
                <a:cubicBezTo>
                  <a:pt x="776" y="128"/>
                  <a:pt x="892" y="64"/>
                  <a:pt x="1008" y="0"/>
                </a:cubicBezTo>
              </a:path>
            </a:pathLst>
          </a:custGeom>
          <a:noFill/>
          <a:ln w="9525">
            <a:solidFill>
              <a:schemeClr val="tx1"/>
            </a:solidFill>
            <a:round/>
            <a:headEnd/>
            <a:tailEnd/>
          </a:ln>
        </p:spPr>
        <p:txBody>
          <a:bodyPr/>
          <a:lstStyle/>
          <a:p>
            <a:endParaRPr lang="en-US"/>
          </a:p>
        </p:txBody>
      </p:sp>
      <p:sp>
        <p:nvSpPr>
          <p:cNvPr id="2065" name="Line 11"/>
          <p:cNvSpPr>
            <a:spLocks noChangeShapeType="1"/>
          </p:cNvSpPr>
          <p:nvPr/>
        </p:nvSpPr>
        <p:spPr bwMode="auto">
          <a:xfrm flipH="1" flipV="1">
            <a:off x="4038600" y="1905000"/>
            <a:ext cx="609600" cy="228600"/>
          </a:xfrm>
          <a:prstGeom prst="line">
            <a:avLst/>
          </a:prstGeom>
          <a:noFill/>
          <a:ln w="9525">
            <a:solidFill>
              <a:schemeClr val="tx1"/>
            </a:solidFill>
            <a:round/>
            <a:headEnd/>
            <a:tailEnd type="triangle" w="med" len="med"/>
          </a:ln>
        </p:spPr>
        <p:txBody>
          <a:bodyPr/>
          <a:lstStyle/>
          <a:p>
            <a:endParaRPr lang="en-US"/>
          </a:p>
        </p:txBody>
      </p:sp>
      <p:graphicFrame>
        <p:nvGraphicFramePr>
          <p:cNvPr id="2051" name="Object 12"/>
          <p:cNvGraphicFramePr>
            <a:graphicFrameLocks noChangeAspect="1"/>
          </p:cNvGraphicFramePr>
          <p:nvPr/>
        </p:nvGraphicFramePr>
        <p:xfrm>
          <a:off x="4648200" y="1981200"/>
          <a:ext cx="1447800" cy="361950"/>
        </p:xfrm>
        <a:graphic>
          <a:graphicData uri="http://schemas.openxmlformats.org/presentationml/2006/ole">
            <p:oleObj spid="_x0000_s55299" name="Equation" r:id="rId5" imgW="863280" imgH="215640" progId="Equation.3">
              <p:embed/>
            </p:oleObj>
          </a:graphicData>
        </a:graphic>
      </p:graphicFrame>
      <p:sp>
        <p:nvSpPr>
          <p:cNvPr id="2066" name="Line 13"/>
          <p:cNvSpPr>
            <a:spLocks noChangeShapeType="1"/>
          </p:cNvSpPr>
          <p:nvPr/>
        </p:nvSpPr>
        <p:spPr bwMode="auto">
          <a:xfrm flipH="1">
            <a:off x="5943600" y="4648200"/>
            <a:ext cx="914400" cy="228600"/>
          </a:xfrm>
          <a:prstGeom prst="line">
            <a:avLst/>
          </a:prstGeom>
          <a:noFill/>
          <a:ln w="9525">
            <a:solidFill>
              <a:schemeClr val="tx1"/>
            </a:solidFill>
            <a:round/>
            <a:headEnd/>
            <a:tailEnd type="triangle" w="med" len="med"/>
          </a:ln>
        </p:spPr>
        <p:txBody>
          <a:bodyPr/>
          <a:lstStyle/>
          <a:p>
            <a:endParaRPr lang="en-US"/>
          </a:p>
        </p:txBody>
      </p:sp>
      <p:graphicFrame>
        <p:nvGraphicFramePr>
          <p:cNvPr id="2052" name="Object 14"/>
          <p:cNvGraphicFramePr>
            <a:graphicFrameLocks noChangeAspect="1"/>
          </p:cNvGraphicFramePr>
          <p:nvPr/>
        </p:nvGraphicFramePr>
        <p:xfrm>
          <a:off x="6324600" y="4114800"/>
          <a:ext cx="1752600" cy="719138"/>
        </p:xfrm>
        <a:graphic>
          <a:graphicData uri="http://schemas.openxmlformats.org/presentationml/2006/ole">
            <p:oleObj spid="_x0000_s55300" name="Equation" r:id="rId6" imgW="1206360" imgH="495000" progId="Equation.3">
              <p:embed/>
            </p:oleObj>
          </a:graphicData>
        </a:graphic>
      </p:graphicFrame>
      <p:sp>
        <p:nvSpPr>
          <p:cNvPr id="2067" name="Line 15"/>
          <p:cNvSpPr>
            <a:spLocks noChangeShapeType="1"/>
          </p:cNvSpPr>
          <p:nvPr/>
        </p:nvSpPr>
        <p:spPr bwMode="auto">
          <a:xfrm flipH="1">
            <a:off x="990600" y="3200400"/>
            <a:ext cx="2286000" cy="0"/>
          </a:xfrm>
          <a:prstGeom prst="line">
            <a:avLst/>
          </a:prstGeom>
          <a:noFill/>
          <a:ln w="9525">
            <a:solidFill>
              <a:schemeClr val="tx1"/>
            </a:solidFill>
            <a:prstDash val="lgDash"/>
            <a:round/>
            <a:headEnd/>
            <a:tailEnd/>
          </a:ln>
        </p:spPr>
        <p:txBody>
          <a:bodyPr/>
          <a:lstStyle/>
          <a:p>
            <a:endParaRPr lang="en-US"/>
          </a:p>
        </p:txBody>
      </p:sp>
      <p:sp>
        <p:nvSpPr>
          <p:cNvPr id="2068" name="Line 16"/>
          <p:cNvSpPr>
            <a:spLocks noChangeShapeType="1"/>
          </p:cNvSpPr>
          <p:nvPr/>
        </p:nvSpPr>
        <p:spPr bwMode="auto">
          <a:xfrm>
            <a:off x="3276600" y="3200400"/>
            <a:ext cx="0" cy="2286000"/>
          </a:xfrm>
          <a:prstGeom prst="line">
            <a:avLst/>
          </a:prstGeom>
          <a:noFill/>
          <a:ln w="9525">
            <a:solidFill>
              <a:schemeClr val="tx1"/>
            </a:solidFill>
            <a:prstDash val="lgDash"/>
            <a:round/>
            <a:headEnd/>
            <a:tailEnd/>
          </a:ln>
        </p:spPr>
        <p:txBody>
          <a:bodyPr/>
          <a:lstStyle/>
          <a:p>
            <a:endParaRPr lang="en-US"/>
          </a:p>
        </p:txBody>
      </p:sp>
      <p:graphicFrame>
        <p:nvGraphicFramePr>
          <p:cNvPr id="2053" name="Object 17"/>
          <p:cNvGraphicFramePr>
            <a:graphicFrameLocks noChangeAspect="1"/>
          </p:cNvGraphicFramePr>
          <p:nvPr/>
        </p:nvGraphicFramePr>
        <p:xfrm>
          <a:off x="533400" y="3048000"/>
          <a:ext cx="425450" cy="358775"/>
        </p:xfrm>
        <a:graphic>
          <a:graphicData uri="http://schemas.openxmlformats.org/presentationml/2006/ole">
            <p:oleObj spid="_x0000_s55301" name="Equation" r:id="rId7" imgW="241200" imgH="203040" progId="Equation.3">
              <p:embed/>
            </p:oleObj>
          </a:graphicData>
        </a:graphic>
      </p:graphicFrame>
      <p:graphicFrame>
        <p:nvGraphicFramePr>
          <p:cNvPr id="2054" name="Object 18"/>
          <p:cNvGraphicFramePr>
            <a:graphicFrameLocks noChangeAspect="1"/>
          </p:cNvGraphicFramePr>
          <p:nvPr/>
        </p:nvGraphicFramePr>
        <p:xfrm>
          <a:off x="3048000" y="5486400"/>
          <a:ext cx="425450" cy="403225"/>
        </p:xfrm>
        <a:graphic>
          <a:graphicData uri="http://schemas.openxmlformats.org/presentationml/2006/ole">
            <p:oleObj spid="_x0000_s55302" name="Equation" r:id="rId8" imgW="241200" imgH="228600" progId="Equation.3">
              <p:embed/>
            </p:oleObj>
          </a:graphicData>
        </a:graphic>
      </p:graphicFrame>
      <p:graphicFrame>
        <p:nvGraphicFramePr>
          <p:cNvPr id="2055" name="Object 19"/>
          <p:cNvGraphicFramePr>
            <a:graphicFrameLocks noChangeAspect="1"/>
          </p:cNvGraphicFramePr>
          <p:nvPr/>
        </p:nvGraphicFramePr>
        <p:xfrm>
          <a:off x="1752600" y="5486400"/>
          <a:ext cx="990600" cy="376238"/>
        </p:xfrm>
        <a:graphic>
          <a:graphicData uri="http://schemas.openxmlformats.org/presentationml/2006/ole">
            <p:oleObj spid="_x0000_s55303" name="Equation" r:id="rId9" imgW="634680" imgH="241200" progId="Equation.3">
              <p:embed/>
            </p:oleObj>
          </a:graphicData>
        </a:graphic>
      </p:graphicFrame>
      <p:graphicFrame>
        <p:nvGraphicFramePr>
          <p:cNvPr id="2056" name="Object 20"/>
          <p:cNvGraphicFramePr>
            <a:graphicFrameLocks noChangeAspect="1"/>
          </p:cNvGraphicFramePr>
          <p:nvPr/>
        </p:nvGraphicFramePr>
        <p:xfrm>
          <a:off x="3962400" y="5495925"/>
          <a:ext cx="990600" cy="357188"/>
        </p:xfrm>
        <a:graphic>
          <a:graphicData uri="http://schemas.openxmlformats.org/presentationml/2006/ole">
            <p:oleObj spid="_x0000_s55304" name="Equation" r:id="rId10" imgW="634680" imgH="228600" progId="Equation.3">
              <p:embed/>
            </p:oleObj>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en-US" smtClean="0"/>
          </a:p>
        </p:txBody>
      </p:sp>
      <p:sp>
        <p:nvSpPr>
          <p:cNvPr id="15363" name="Rectangle 3"/>
          <p:cNvSpPr>
            <a:spLocks noGrp="1" noChangeArrowheads="1"/>
          </p:cNvSpPr>
          <p:nvPr>
            <p:ph type="body" idx="1"/>
          </p:nvPr>
        </p:nvSpPr>
        <p:spPr/>
        <p:txBody>
          <a:bodyPr/>
          <a:lstStyle/>
          <a:p>
            <a:pPr eaLnBrk="1" hangingPunct="1"/>
            <a:endParaRPr lang="en-US" smtClean="0"/>
          </a:p>
        </p:txBody>
      </p:sp>
      <p:pic>
        <p:nvPicPr>
          <p:cNvPr id="15364" name="Picture 4"/>
          <p:cNvPicPr>
            <a:picLocks noChangeAspect="1" noChangeArrowheads="1"/>
          </p:cNvPicPr>
          <p:nvPr/>
        </p:nvPicPr>
        <p:blipFill>
          <a:blip r:embed="rId3" cstate="print"/>
          <a:srcRect/>
          <a:stretch>
            <a:fillRect/>
          </a:stretch>
        </p:blipFill>
        <p:spPr bwMode="auto">
          <a:xfrm>
            <a:off x="-736600" y="149225"/>
            <a:ext cx="10617200" cy="6556375"/>
          </a:xfrm>
          <a:prstGeom prst="rect">
            <a:avLst/>
          </a:prstGeom>
          <a:noFill/>
          <a:ln w="9525">
            <a:noFill/>
            <a:miter lim="800000"/>
            <a:headEnd/>
            <a:tailEnd/>
          </a:ln>
        </p:spPr>
      </p:pic>
      <p:sp>
        <p:nvSpPr>
          <p:cNvPr id="5" name="TextBox 4"/>
          <p:cNvSpPr txBox="1"/>
          <p:nvPr/>
        </p:nvSpPr>
        <p:spPr>
          <a:xfrm>
            <a:off x="228600" y="1143000"/>
            <a:ext cx="7481600" cy="369332"/>
          </a:xfrm>
          <a:prstGeom prst="rect">
            <a:avLst/>
          </a:prstGeom>
          <a:noFill/>
        </p:spPr>
        <p:txBody>
          <a:bodyPr wrap="none" rtlCol="0">
            <a:spAutoFit/>
          </a:bodyPr>
          <a:lstStyle/>
          <a:p>
            <a:r>
              <a:rPr lang="en-US" dirty="0" smtClean="0"/>
              <a:t>A more general formulation of the resource allocation problem under LF:</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en-US" smtClean="0"/>
          </a:p>
        </p:txBody>
      </p:sp>
      <p:sp>
        <p:nvSpPr>
          <p:cNvPr id="16387" name="Rectangle 3"/>
          <p:cNvSpPr>
            <a:spLocks noGrp="1" noChangeArrowheads="1"/>
          </p:cNvSpPr>
          <p:nvPr>
            <p:ph type="body" idx="1"/>
          </p:nvPr>
        </p:nvSpPr>
        <p:spPr/>
        <p:txBody>
          <a:bodyPr/>
          <a:lstStyle/>
          <a:p>
            <a:pPr eaLnBrk="1" hangingPunct="1"/>
            <a:endParaRPr lang="en-US" smtClean="0"/>
          </a:p>
        </p:txBody>
      </p:sp>
      <p:pic>
        <p:nvPicPr>
          <p:cNvPr id="16388" name="Picture 4"/>
          <p:cNvPicPr>
            <a:picLocks noChangeAspect="1" noChangeArrowheads="1"/>
          </p:cNvPicPr>
          <p:nvPr/>
        </p:nvPicPr>
        <p:blipFill>
          <a:blip r:embed="rId3" cstate="print"/>
          <a:srcRect/>
          <a:stretch>
            <a:fillRect/>
          </a:stretch>
        </p:blipFill>
        <p:spPr bwMode="auto">
          <a:xfrm>
            <a:off x="-736600" y="152400"/>
            <a:ext cx="10617200" cy="6556375"/>
          </a:xfrm>
          <a:prstGeom prst="rect">
            <a:avLst/>
          </a:prstGeom>
          <a:noFill/>
          <a:ln w="9525">
            <a:noFill/>
            <a:miter lim="800000"/>
            <a:headEnd/>
            <a:tailEnd/>
          </a:ln>
        </p:spPr>
      </p:pic>
      <p:sp>
        <p:nvSpPr>
          <p:cNvPr id="5" name="TextBox 4"/>
          <p:cNvSpPr txBox="1"/>
          <p:nvPr/>
        </p:nvSpPr>
        <p:spPr>
          <a:xfrm>
            <a:off x="76200" y="533400"/>
            <a:ext cx="4031873" cy="369332"/>
          </a:xfrm>
          <a:prstGeom prst="rect">
            <a:avLst/>
          </a:prstGeom>
          <a:noFill/>
        </p:spPr>
        <p:txBody>
          <a:bodyPr wrap="none" rtlCol="0">
            <a:spAutoFit/>
          </a:bodyPr>
          <a:lstStyle/>
          <a:p>
            <a:r>
              <a:rPr lang="en-US" dirty="0" smtClean="0"/>
              <a:t>Optimal resource allocation under LF:</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304800" y="228600"/>
            <a:ext cx="8458200" cy="1143000"/>
          </a:xfrm>
        </p:spPr>
        <p:style>
          <a:lnRef idx="1">
            <a:schemeClr val="dk1"/>
          </a:lnRef>
          <a:fillRef idx="2">
            <a:schemeClr val="dk1"/>
          </a:fillRef>
          <a:effectRef idx="1">
            <a:schemeClr val="dk1"/>
          </a:effectRef>
          <a:fontRef idx="minor">
            <a:schemeClr val="dk1"/>
          </a:fontRef>
        </p:style>
        <p:txBody>
          <a:bodyPr/>
          <a:lstStyle/>
          <a:p>
            <a:pPr eaLnBrk="1" hangingPunct="1">
              <a:defRPr/>
            </a:pPr>
            <a:r>
              <a:rPr lang="en-US" sz="3600" dirty="0" smtClean="0"/>
              <a:t>The Typical Affirmative Action Scenario</a:t>
            </a:r>
          </a:p>
        </p:txBody>
      </p:sp>
      <p:sp>
        <p:nvSpPr>
          <p:cNvPr id="4099" name="Rectangle 3"/>
          <p:cNvSpPr>
            <a:spLocks noGrp="1" noChangeArrowheads="1"/>
          </p:cNvSpPr>
          <p:nvPr>
            <p:ph type="body" idx="1"/>
          </p:nvPr>
        </p:nvSpPr>
        <p:spPr>
          <a:xfrm>
            <a:off x="381000" y="1600200"/>
            <a:ext cx="8458200" cy="5029200"/>
          </a:xfrm>
        </p:spPr>
        <p:style>
          <a:lnRef idx="1">
            <a:schemeClr val="dk1"/>
          </a:lnRef>
          <a:fillRef idx="2">
            <a:schemeClr val="dk1"/>
          </a:fillRef>
          <a:effectRef idx="1">
            <a:schemeClr val="dk1"/>
          </a:effectRef>
          <a:fontRef idx="minor">
            <a:schemeClr val="dk1"/>
          </a:fontRef>
        </p:style>
        <p:txBody>
          <a:bodyPr/>
          <a:lstStyle/>
          <a:p>
            <a:pPr eaLnBrk="1" hangingPunct="1">
              <a:buFontTx/>
              <a:buNone/>
              <a:defRPr/>
            </a:pPr>
            <a:r>
              <a:rPr lang="en-US" sz="2400" dirty="0" smtClean="0"/>
              <a:t>	- Some demographic group -- defined by race, ethnicity, or gender is presumed to be ‘socially disadvantaged.’</a:t>
            </a:r>
            <a:endParaRPr lang="en-US" sz="1200" dirty="0" smtClean="0"/>
          </a:p>
          <a:p>
            <a:pPr eaLnBrk="1" hangingPunct="1">
              <a:buFontTx/>
              <a:buNone/>
              <a:defRPr/>
            </a:pPr>
            <a:endParaRPr lang="en-US" sz="1200" dirty="0" smtClean="0"/>
          </a:p>
          <a:p>
            <a:pPr eaLnBrk="1" hangingPunct="1">
              <a:buFontTx/>
              <a:buNone/>
              <a:defRPr/>
            </a:pPr>
            <a:r>
              <a:rPr lang="en-US" sz="1200" dirty="0" smtClean="0"/>
              <a:t>	 </a:t>
            </a:r>
            <a:r>
              <a:rPr lang="en-US" sz="2400" dirty="0" smtClean="0"/>
              <a:t>- High-status positions scarce; that disadvantaged  group ‘underrepresented’ in such positions is deemed a problem.</a:t>
            </a:r>
            <a:endParaRPr lang="en-US" sz="1400" dirty="0" smtClean="0"/>
          </a:p>
          <a:p>
            <a:pPr eaLnBrk="1" hangingPunct="1">
              <a:buFontTx/>
              <a:buNone/>
              <a:defRPr/>
            </a:pPr>
            <a:endParaRPr lang="en-US" sz="1400" dirty="0" smtClean="0"/>
          </a:p>
          <a:p>
            <a:pPr eaLnBrk="1" hangingPunct="1">
              <a:buFontTx/>
              <a:buNone/>
              <a:defRPr/>
            </a:pPr>
            <a:r>
              <a:rPr lang="en-US" sz="1400" dirty="0" smtClean="0"/>
              <a:t>	</a:t>
            </a:r>
            <a:r>
              <a:rPr lang="en-US" sz="2400" dirty="0" smtClean="0"/>
              <a:t> - For a variety of reasons, a policy maker may seek to increase the disadvantaged group’s representation in high status positions.</a:t>
            </a:r>
            <a:endParaRPr lang="en-US" sz="1100" dirty="0" smtClean="0"/>
          </a:p>
          <a:p>
            <a:pPr eaLnBrk="1" hangingPunct="1">
              <a:buFontTx/>
              <a:buNone/>
              <a:defRPr/>
            </a:pPr>
            <a:endParaRPr lang="en-US" sz="1100" dirty="0" smtClean="0"/>
          </a:p>
          <a:p>
            <a:pPr eaLnBrk="1" hangingPunct="1">
              <a:buFontTx/>
              <a:buNone/>
              <a:defRPr/>
            </a:pPr>
            <a:r>
              <a:rPr lang="en-US" sz="1100" dirty="0" smtClean="0"/>
              <a:t>	 </a:t>
            </a:r>
            <a:r>
              <a:rPr lang="en-US" sz="2400" dirty="0" smtClean="0"/>
              <a:t>- AA policies are thus departures from purely ‘meritocratic’ selection in the interest of achieving greater ‘diversity’. (Ironically?) Affirmative Action policies presuppose elitism: they seek to promote the racial integration of elite cadres.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en-US" smtClean="0"/>
          </a:p>
        </p:txBody>
      </p:sp>
      <p:sp>
        <p:nvSpPr>
          <p:cNvPr id="17411" name="Rectangle 3"/>
          <p:cNvSpPr>
            <a:spLocks noGrp="1" noChangeArrowheads="1"/>
          </p:cNvSpPr>
          <p:nvPr>
            <p:ph type="body" idx="1"/>
          </p:nvPr>
        </p:nvSpPr>
        <p:spPr/>
        <p:txBody>
          <a:bodyPr/>
          <a:lstStyle/>
          <a:p>
            <a:pPr eaLnBrk="1" hangingPunct="1"/>
            <a:endParaRPr lang="en-US" smtClean="0"/>
          </a:p>
        </p:txBody>
      </p:sp>
      <p:pic>
        <p:nvPicPr>
          <p:cNvPr id="17412" name="Picture 4"/>
          <p:cNvPicPr>
            <a:picLocks noChangeAspect="1" noChangeArrowheads="1"/>
          </p:cNvPicPr>
          <p:nvPr/>
        </p:nvPicPr>
        <p:blipFill>
          <a:blip r:embed="rId3" cstate="print"/>
          <a:srcRect/>
          <a:stretch>
            <a:fillRect/>
          </a:stretch>
        </p:blipFill>
        <p:spPr bwMode="auto">
          <a:xfrm>
            <a:off x="-736600" y="150813"/>
            <a:ext cx="10617200" cy="655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en-US" smtClean="0"/>
          </a:p>
        </p:txBody>
      </p:sp>
      <p:sp>
        <p:nvSpPr>
          <p:cNvPr id="18435" name="Rectangle 3"/>
          <p:cNvSpPr>
            <a:spLocks noGrp="1" noChangeArrowheads="1"/>
          </p:cNvSpPr>
          <p:nvPr>
            <p:ph type="body" idx="1"/>
          </p:nvPr>
        </p:nvSpPr>
        <p:spPr/>
        <p:txBody>
          <a:bodyPr/>
          <a:lstStyle/>
          <a:p>
            <a:pPr eaLnBrk="1" hangingPunct="1"/>
            <a:endParaRPr lang="en-US" smtClean="0"/>
          </a:p>
        </p:txBody>
      </p:sp>
      <p:pic>
        <p:nvPicPr>
          <p:cNvPr id="18436" name="Picture 4"/>
          <p:cNvPicPr>
            <a:picLocks noChangeAspect="1" noChangeArrowheads="1"/>
          </p:cNvPicPr>
          <p:nvPr/>
        </p:nvPicPr>
        <p:blipFill>
          <a:blip r:embed="rId3" cstate="print"/>
          <a:srcRect/>
          <a:stretch>
            <a:fillRect/>
          </a:stretch>
        </p:blipFill>
        <p:spPr bwMode="auto">
          <a:xfrm>
            <a:off x="-736600" y="150813"/>
            <a:ext cx="10617200" cy="655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en-US" smtClean="0"/>
          </a:p>
        </p:txBody>
      </p:sp>
      <p:sp>
        <p:nvSpPr>
          <p:cNvPr id="19459" name="Rectangle 3"/>
          <p:cNvSpPr>
            <a:spLocks noGrp="1" noChangeArrowheads="1"/>
          </p:cNvSpPr>
          <p:nvPr>
            <p:ph type="body" idx="1"/>
          </p:nvPr>
        </p:nvSpPr>
        <p:spPr/>
        <p:txBody>
          <a:bodyPr/>
          <a:lstStyle/>
          <a:p>
            <a:pPr eaLnBrk="1" hangingPunct="1"/>
            <a:endParaRPr lang="en-US" smtClean="0"/>
          </a:p>
        </p:txBody>
      </p:sp>
      <p:pic>
        <p:nvPicPr>
          <p:cNvPr id="19460" name="Picture 4"/>
          <p:cNvPicPr>
            <a:picLocks noChangeAspect="1" noChangeArrowheads="1"/>
          </p:cNvPicPr>
          <p:nvPr/>
        </p:nvPicPr>
        <p:blipFill>
          <a:blip r:embed="rId2" cstate="print"/>
          <a:srcRect/>
          <a:stretch>
            <a:fillRect/>
          </a:stretch>
        </p:blipFill>
        <p:spPr bwMode="auto">
          <a:xfrm>
            <a:off x="-736600" y="150813"/>
            <a:ext cx="10617200" cy="655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endParaRPr lang="en-US" smtClean="0"/>
          </a:p>
        </p:txBody>
      </p:sp>
      <p:sp>
        <p:nvSpPr>
          <p:cNvPr id="20483" name="Rectangle 3"/>
          <p:cNvSpPr>
            <a:spLocks noGrp="1" noChangeArrowheads="1"/>
          </p:cNvSpPr>
          <p:nvPr>
            <p:ph type="body" idx="1"/>
          </p:nvPr>
        </p:nvSpPr>
        <p:spPr/>
        <p:txBody>
          <a:bodyPr/>
          <a:lstStyle/>
          <a:p>
            <a:pPr eaLnBrk="1" hangingPunct="1"/>
            <a:endParaRPr lang="en-US" smtClean="0"/>
          </a:p>
        </p:txBody>
      </p:sp>
      <p:pic>
        <p:nvPicPr>
          <p:cNvPr id="20484" name="Picture 4"/>
          <p:cNvPicPr>
            <a:picLocks noChangeAspect="1" noChangeArrowheads="1"/>
          </p:cNvPicPr>
          <p:nvPr/>
        </p:nvPicPr>
        <p:blipFill>
          <a:blip r:embed="rId2" cstate="print"/>
          <a:srcRect/>
          <a:stretch>
            <a:fillRect/>
          </a:stretch>
        </p:blipFill>
        <p:spPr bwMode="auto">
          <a:xfrm>
            <a:off x="-736600" y="-384175"/>
            <a:ext cx="10617200" cy="6556375"/>
          </a:xfrm>
          <a:prstGeom prst="rect">
            <a:avLst/>
          </a:prstGeom>
          <a:noFill/>
          <a:ln w="9525">
            <a:noFill/>
            <a:miter lim="800000"/>
            <a:headEnd/>
            <a:tailEnd/>
          </a:ln>
        </p:spPr>
      </p:pic>
      <p:sp>
        <p:nvSpPr>
          <p:cNvPr id="20485" name="TextBox 4"/>
          <p:cNvSpPr txBox="1">
            <a:spLocks noChangeArrowheads="1"/>
          </p:cNvSpPr>
          <p:nvPr/>
        </p:nvSpPr>
        <p:spPr bwMode="auto">
          <a:xfrm>
            <a:off x="1241425" y="3733800"/>
            <a:ext cx="6530975" cy="1754188"/>
          </a:xfrm>
          <a:prstGeom prst="rect">
            <a:avLst/>
          </a:prstGeom>
          <a:noFill/>
          <a:ln w="9525">
            <a:noFill/>
            <a:miter lim="800000"/>
            <a:headEnd/>
            <a:tailEnd/>
          </a:ln>
        </p:spPr>
        <p:txBody>
          <a:bodyPr wrap="none">
            <a:spAutoFit/>
          </a:bodyPr>
          <a:lstStyle/>
          <a:p>
            <a:r>
              <a:rPr lang="en-US"/>
              <a:t>The key point is that, given the representation constraint, net</a:t>
            </a:r>
          </a:p>
          <a:p>
            <a:r>
              <a:rPr lang="en-US"/>
              <a:t>social surplus depends entirely on the group specific rates of </a:t>
            </a:r>
          </a:p>
          <a:p>
            <a:r>
              <a:rPr lang="en-US"/>
              <a:t>HC investment, </a:t>
            </a:r>
            <a:r>
              <a:rPr lang="el-GR"/>
              <a:t>π</a:t>
            </a:r>
            <a:r>
              <a:rPr lang="en-US"/>
              <a:t>-sub-i, i=A,B. So, the constrained optimal AA</a:t>
            </a:r>
          </a:p>
          <a:p>
            <a:r>
              <a:rPr lang="en-US"/>
              <a:t>policy is the one which induces groups to acquire HC at the</a:t>
            </a:r>
          </a:p>
          <a:p>
            <a:r>
              <a:rPr lang="en-US"/>
              <a:t>surplus-maximizing, group-specific rates.</a:t>
            </a:r>
          </a:p>
          <a:p>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en-US" smtClean="0"/>
          </a:p>
        </p:txBody>
      </p:sp>
      <p:sp>
        <p:nvSpPr>
          <p:cNvPr id="21507" name="Rectangle 3"/>
          <p:cNvSpPr>
            <a:spLocks noGrp="1" noChangeArrowheads="1"/>
          </p:cNvSpPr>
          <p:nvPr>
            <p:ph type="body" idx="1"/>
          </p:nvPr>
        </p:nvSpPr>
        <p:spPr/>
        <p:txBody>
          <a:bodyPr/>
          <a:lstStyle/>
          <a:p>
            <a:pPr eaLnBrk="1" hangingPunct="1"/>
            <a:endParaRPr lang="en-US" smtClean="0"/>
          </a:p>
        </p:txBody>
      </p:sp>
      <p:pic>
        <p:nvPicPr>
          <p:cNvPr id="21508" name="Picture 4"/>
          <p:cNvPicPr>
            <a:picLocks noChangeAspect="1" noChangeArrowheads="1"/>
          </p:cNvPicPr>
          <p:nvPr/>
        </p:nvPicPr>
        <p:blipFill>
          <a:blip r:embed="rId2" cstate="print"/>
          <a:srcRect/>
          <a:stretch>
            <a:fillRect/>
          </a:stretch>
        </p:blipFill>
        <p:spPr bwMode="auto">
          <a:xfrm>
            <a:off x="-736600" y="150813"/>
            <a:ext cx="10617200" cy="655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619125" y="1143000"/>
            <a:ext cx="7905750" cy="4211638"/>
          </a:xfrm>
          <a:prstGeom prst="rect">
            <a:avLst/>
          </a:prstGeom>
          <a:noFill/>
          <a:ln w="9525">
            <a:noFill/>
            <a:miter lim="800000"/>
            <a:headEnd/>
            <a:tailEnd/>
          </a:ln>
        </p:spPr>
        <p:txBody>
          <a:bodyPr wrap="none">
            <a:spAutoFit/>
          </a:bodyPr>
          <a:lstStyle/>
          <a:p>
            <a:r>
              <a:rPr lang="en-US" b="1"/>
              <a:t>Hence, without any further loss of generality we may characterize </a:t>
            </a:r>
          </a:p>
          <a:p>
            <a:endParaRPr lang="en-US" b="1"/>
          </a:p>
          <a:p>
            <a:r>
              <a:rPr lang="en-US" b="1"/>
              <a:t>optimal sighted AA policy, both ex ante and ex post, by finding the pair</a:t>
            </a:r>
          </a:p>
          <a:p>
            <a:endParaRPr lang="en-US" b="1"/>
          </a:p>
          <a:p>
            <a:r>
              <a:rPr lang="en-US" b="1"/>
              <a:t>of group-specific investment rates which maximize net social surplus</a:t>
            </a:r>
          </a:p>
          <a:p>
            <a:endParaRPr lang="en-US" b="1"/>
          </a:p>
          <a:p>
            <a:r>
              <a:rPr lang="en-US" b="1"/>
              <a:t>subject to the capacity and representation constraints, and then by </a:t>
            </a:r>
          </a:p>
          <a:p>
            <a:endParaRPr lang="en-US" b="1"/>
          </a:p>
          <a:p>
            <a:r>
              <a:rPr lang="en-US" b="1"/>
              <a:t>“backing out” the action-contingent transfers needed to induce the</a:t>
            </a:r>
          </a:p>
          <a:p>
            <a:endParaRPr lang="en-US" b="1"/>
          </a:p>
          <a:p>
            <a:r>
              <a:rPr lang="en-US" b="1"/>
              <a:t>lowest cost agents in each group to invest at these optimal rates.</a:t>
            </a:r>
          </a:p>
          <a:p>
            <a:endParaRPr lang="en-US" b="1"/>
          </a:p>
          <a:p>
            <a:r>
              <a:rPr lang="en-US" b="1"/>
              <a:t>But, this implies that the optimal policy entails no ex ante subsidy</a:t>
            </a:r>
          </a:p>
          <a:p>
            <a:endParaRPr lang="en-US" b="1"/>
          </a:p>
          <a:p>
            <a:r>
              <a:rPr lang="en-US" b="1"/>
              <a:t>for investment by members of the disadvantaged group!</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a:lstStyle/>
          <a:p>
            <a:pPr eaLnBrk="1" hangingPunct="1"/>
            <a:endParaRPr lang="en-US" smtClean="0"/>
          </a:p>
        </p:txBody>
      </p:sp>
      <p:sp>
        <p:nvSpPr>
          <p:cNvPr id="23555" name="Rectangle 3"/>
          <p:cNvSpPr>
            <a:spLocks noGrp="1" noChangeArrowheads="1"/>
          </p:cNvSpPr>
          <p:nvPr>
            <p:ph type="body" idx="4294967295"/>
          </p:nvPr>
        </p:nvSpPr>
        <p:spPr/>
        <p:txBody>
          <a:bodyPr/>
          <a:lstStyle/>
          <a:p>
            <a:pPr eaLnBrk="1" hangingPunct="1"/>
            <a:endParaRPr lang="en-US" smtClean="0"/>
          </a:p>
        </p:txBody>
      </p:sp>
      <p:pic>
        <p:nvPicPr>
          <p:cNvPr id="23556" name="Picture 4"/>
          <p:cNvPicPr>
            <a:picLocks noChangeAspect="1" noChangeArrowheads="1"/>
          </p:cNvPicPr>
          <p:nvPr/>
        </p:nvPicPr>
        <p:blipFill>
          <a:blip r:embed="rId2" cstate="print"/>
          <a:srcRect/>
          <a:stretch>
            <a:fillRect/>
          </a:stretch>
        </p:blipFill>
        <p:spPr bwMode="auto">
          <a:xfrm>
            <a:off x="-736600" y="150813"/>
            <a:ext cx="10617200" cy="655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6" name="Line 2"/>
          <p:cNvSpPr>
            <a:spLocks noChangeShapeType="1"/>
          </p:cNvSpPr>
          <p:nvPr/>
        </p:nvSpPr>
        <p:spPr bwMode="auto">
          <a:xfrm>
            <a:off x="1600200" y="990600"/>
            <a:ext cx="0" cy="4572000"/>
          </a:xfrm>
          <a:prstGeom prst="line">
            <a:avLst/>
          </a:prstGeom>
          <a:noFill/>
          <a:ln w="9525">
            <a:solidFill>
              <a:schemeClr val="tx1"/>
            </a:solidFill>
            <a:round/>
            <a:headEnd/>
            <a:tailEnd/>
          </a:ln>
        </p:spPr>
        <p:txBody>
          <a:bodyPr/>
          <a:lstStyle/>
          <a:p>
            <a:endParaRPr lang="en-US"/>
          </a:p>
        </p:txBody>
      </p:sp>
      <p:sp>
        <p:nvSpPr>
          <p:cNvPr id="3087" name="Line 3"/>
          <p:cNvSpPr>
            <a:spLocks noChangeShapeType="1"/>
          </p:cNvSpPr>
          <p:nvPr/>
        </p:nvSpPr>
        <p:spPr bwMode="auto">
          <a:xfrm>
            <a:off x="1600200" y="5562600"/>
            <a:ext cx="6019800" cy="0"/>
          </a:xfrm>
          <a:prstGeom prst="line">
            <a:avLst/>
          </a:prstGeom>
          <a:noFill/>
          <a:ln w="9525">
            <a:solidFill>
              <a:schemeClr val="tx1"/>
            </a:solidFill>
            <a:round/>
            <a:headEnd/>
            <a:tailEnd/>
          </a:ln>
        </p:spPr>
        <p:txBody>
          <a:bodyPr/>
          <a:lstStyle/>
          <a:p>
            <a:endParaRPr lang="en-US"/>
          </a:p>
        </p:txBody>
      </p:sp>
      <p:sp>
        <p:nvSpPr>
          <p:cNvPr id="3088" name="Text Box 4"/>
          <p:cNvSpPr txBox="1">
            <a:spLocks noChangeArrowheads="1"/>
          </p:cNvSpPr>
          <p:nvPr/>
        </p:nvSpPr>
        <p:spPr bwMode="auto">
          <a:xfrm>
            <a:off x="838200" y="685800"/>
            <a:ext cx="1009650" cy="366713"/>
          </a:xfrm>
          <a:prstGeom prst="rect">
            <a:avLst/>
          </a:prstGeom>
          <a:noFill/>
          <a:ln w="9525">
            <a:noFill/>
            <a:miter lim="800000"/>
            <a:headEnd/>
            <a:tailEnd/>
          </a:ln>
        </p:spPr>
        <p:txBody>
          <a:bodyPr wrap="none">
            <a:spAutoFit/>
          </a:bodyPr>
          <a:lstStyle/>
          <a:p>
            <a:r>
              <a:rPr lang="en-US" i="1"/>
              <a:t>MC, MB</a:t>
            </a:r>
          </a:p>
        </p:txBody>
      </p:sp>
      <p:sp>
        <p:nvSpPr>
          <p:cNvPr id="3089" name="Freeform 5"/>
          <p:cNvSpPr>
            <a:spLocks/>
          </p:cNvSpPr>
          <p:nvPr/>
        </p:nvSpPr>
        <p:spPr bwMode="auto">
          <a:xfrm>
            <a:off x="1828800" y="609600"/>
            <a:ext cx="3352800" cy="3886200"/>
          </a:xfrm>
          <a:custGeom>
            <a:avLst/>
            <a:gdLst>
              <a:gd name="T0" fmla="*/ 0 w 2112"/>
              <a:gd name="T1" fmla="*/ 2147483647 h 2448"/>
              <a:gd name="T2" fmla="*/ 2147483647 w 2112"/>
              <a:gd name="T3" fmla="*/ 2147483647 h 2448"/>
              <a:gd name="T4" fmla="*/ 2147483647 w 2112"/>
              <a:gd name="T5" fmla="*/ 0 h 2448"/>
              <a:gd name="T6" fmla="*/ 0 60000 65536"/>
              <a:gd name="T7" fmla="*/ 0 60000 65536"/>
              <a:gd name="T8" fmla="*/ 0 60000 65536"/>
              <a:gd name="T9" fmla="*/ 0 w 2112"/>
              <a:gd name="T10" fmla="*/ 0 h 2448"/>
              <a:gd name="T11" fmla="*/ 2112 w 2112"/>
              <a:gd name="T12" fmla="*/ 2448 h 2448"/>
            </a:gdLst>
            <a:ahLst/>
            <a:cxnLst>
              <a:cxn ang="T6">
                <a:pos x="T0" y="T1"/>
              </a:cxn>
              <a:cxn ang="T7">
                <a:pos x="T2" y="T3"/>
              </a:cxn>
              <a:cxn ang="T8">
                <a:pos x="T4" y="T5"/>
              </a:cxn>
            </a:cxnLst>
            <a:rect l="T9" t="T10" r="T11" b="T12"/>
            <a:pathLst>
              <a:path w="2112" h="2448">
                <a:moveTo>
                  <a:pt x="0" y="2448"/>
                </a:moveTo>
                <a:cubicBezTo>
                  <a:pt x="280" y="2004"/>
                  <a:pt x="560" y="1560"/>
                  <a:pt x="912" y="1152"/>
                </a:cubicBezTo>
                <a:cubicBezTo>
                  <a:pt x="1264" y="744"/>
                  <a:pt x="1688" y="372"/>
                  <a:pt x="2112" y="0"/>
                </a:cubicBezTo>
              </a:path>
            </a:pathLst>
          </a:custGeom>
          <a:noFill/>
          <a:ln w="9525">
            <a:solidFill>
              <a:schemeClr val="tx1"/>
            </a:solidFill>
            <a:round/>
            <a:headEnd/>
            <a:tailEnd/>
          </a:ln>
        </p:spPr>
        <p:txBody>
          <a:bodyPr/>
          <a:lstStyle/>
          <a:p>
            <a:endParaRPr lang="en-US"/>
          </a:p>
        </p:txBody>
      </p:sp>
      <p:sp>
        <p:nvSpPr>
          <p:cNvPr id="3090" name="Freeform 6"/>
          <p:cNvSpPr>
            <a:spLocks/>
          </p:cNvSpPr>
          <p:nvPr/>
        </p:nvSpPr>
        <p:spPr bwMode="auto">
          <a:xfrm>
            <a:off x="3124200" y="1066800"/>
            <a:ext cx="3352800" cy="3886200"/>
          </a:xfrm>
          <a:custGeom>
            <a:avLst/>
            <a:gdLst>
              <a:gd name="T0" fmla="*/ 0 w 2112"/>
              <a:gd name="T1" fmla="*/ 2147483647 h 2448"/>
              <a:gd name="T2" fmla="*/ 2147483647 w 2112"/>
              <a:gd name="T3" fmla="*/ 2147483647 h 2448"/>
              <a:gd name="T4" fmla="*/ 2147483647 w 2112"/>
              <a:gd name="T5" fmla="*/ 0 h 2448"/>
              <a:gd name="T6" fmla="*/ 0 60000 65536"/>
              <a:gd name="T7" fmla="*/ 0 60000 65536"/>
              <a:gd name="T8" fmla="*/ 0 60000 65536"/>
              <a:gd name="T9" fmla="*/ 0 w 2112"/>
              <a:gd name="T10" fmla="*/ 0 h 2448"/>
              <a:gd name="T11" fmla="*/ 2112 w 2112"/>
              <a:gd name="T12" fmla="*/ 2448 h 2448"/>
            </a:gdLst>
            <a:ahLst/>
            <a:cxnLst>
              <a:cxn ang="T6">
                <a:pos x="T0" y="T1"/>
              </a:cxn>
              <a:cxn ang="T7">
                <a:pos x="T2" y="T3"/>
              </a:cxn>
              <a:cxn ang="T8">
                <a:pos x="T4" y="T5"/>
              </a:cxn>
            </a:cxnLst>
            <a:rect l="T9" t="T10" r="T11" b="T12"/>
            <a:pathLst>
              <a:path w="2112" h="2448">
                <a:moveTo>
                  <a:pt x="0" y="2448"/>
                </a:moveTo>
                <a:cubicBezTo>
                  <a:pt x="280" y="2004"/>
                  <a:pt x="560" y="1560"/>
                  <a:pt x="912" y="1152"/>
                </a:cubicBezTo>
                <a:cubicBezTo>
                  <a:pt x="1264" y="744"/>
                  <a:pt x="1688" y="372"/>
                  <a:pt x="2112" y="0"/>
                </a:cubicBezTo>
              </a:path>
            </a:pathLst>
          </a:custGeom>
          <a:noFill/>
          <a:ln w="9525">
            <a:solidFill>
              <a:schemeClr val="tx1"/>
            </a:solidFill>
            <a:prstDash val="dash"/>
            <a:round/>
            <a:headEnd/>
            <a:tailEnd/>
          </a:ln>
        </p:spPr>
        <p:txBody>
          <a:bodyPr/>
          <a:lstStyle/>
          <a:p>
            <a:endParaRPr lang="en-US"/>
          </a:p>
        </p:txBody>
      </p:sp>
      <p:sp>
        <p:nvSpPr>
          <p:cNvPr id="3091" name="Freeform 7"/>
          <p:cNvSpPr>
            <a:spLocks/>
          </p:cNvSpPr>
          <p:nvPr/>
        </p:nvSpPr>
        <p:spPr bwMode="auto">
          <a:xfrm>
            <a:off x="4114800" y="1524000"/>
            <a:ext cx="3352800" cy="3886200"/>
          </a:xfrm>
          <a:custGeom>
            <a:avLst/>
            <a:gdLst>
              <a:gd name="T0" fmla="*/ 0 w 2112"/>
              <a:gd name="T1" fmla="*/ 2147483647 h 2448"/>
              <a:gd name="T2" fmla="*/ 2147483647 w 2112"/>
              <a:gd name="T3" fmla="*/ 2147483647 h 2448"/>
              <a:gd name="T4" fmla="*/ 2147483647 w 2112"/>
              <a:gd name="T5" fmla="*/ 0 h 2448"/>
              <a:gd name="T6" fmla="*/ 0 60000 65536"/>
              <a:gd name="T7" fmla="*/ 0 60000 65536"/>
              <a:gd name="T8" fmla="*/ 0 60000 65536"/>
              <a:gd name="T9" fmla="*/ 0 w 2112"/>
              <a:gd name="T10" fmla="*/ 0 h 2448"/>
              <a:gd name="T11" fmla="*/ 2112 w 2112"/>
              <a:gd name="T12" fmla="*/ 2448 h 2448"/>
            </a:gdLst>
            <a:ahLst/>
            <a:cxnLst>
              <a:cxn ang="T6">
                <a:pos x="T0" y="T1"/>
              </a:cxn>
              <a:cxn ang="T7">
                <a:pos x="T2" y="T3"/>
              </a:cxn>
              <a:cxn ang="T8">
                <a:pos x="T4" y="T5"/>
              </a:cxn>
            </a:cxnLst>
            <a:rect l="T9" t="T10" r="T11" b="T12"/>
            <a:pathLst>
              <a:path w="2112" h="2448">
                <a:moveTo>
                  <a:pt x="0" y="2448"/>
                </a:moveTo>
                <a:cubicBezTo>
                  <a:pt x="280" y="2004"/>
                  <a:pt x="560" y="1560"/>
                  <a:pt x="912" y="1152"/>
                </a:cubicBezTo>
                <a:cubicBezTo>
                  <a:pt x="1264" y="744"/>
                  <a:pt x="1688" y="372"/>
                  <a:pt x="2112" y="0"/>
                </a:cubicBezTo>
              </a:path>
            </a:pathLst>
          </a:custGeom>
          <a:noFill/>
          <a:ln w="9525">
            <a:solidFill>
              <a:schemeClr val="tx1"/>
            </a:solidFill>
            <a:round/>
            <a:headEnd/>
            <a:tailEnd/>
          </a:ln>
        </p:spPr>
        <p:txBody>
          <a:bodyPr/>
          <a:lstStyle/>
          <a:p>
            <a:endParaRPr lang="en-US"/>
          </a:p>
        </p:txBody>
      </p:sp>
      <p:sp>
        <p:nvSpPr>
          <p:cNvPr id="3092" name="Freeform 8"/>
          <p:cNvSpPr>
            <a:spLocks/>
          </p:cNvSpPr>
          <p:nvPr/>
        </p:nvSpPr>
        <p:spPr bwMode="auto">
          <a:xfrm>
            <a:off x="2743200" y="1143000"/>
            <a:ext cx="3962400" cy="3657600"/>
          </a:xfrm>
          <a:custGeom>
            <a:avLst/>
            <a:gdLst>
              <a:gd name="T0" fmla="*/ 0 w 2496"/>
              <a:gd name="T1" fmla="*/ 0 h 2304"/>
              <a:gd name="T2" fmla="*/ 2147483647 w 2496"/>
              <a:gd name="T3" fmla="*/ 2147483647 h 2304"/>
              <a:gd name="T4" fmla="*/ 2147483647 w 2496"/>
              <a:gd name="T5" fmla="*/ 2147483647 h 2304"/>
              <a:gd name="T6" fmla="*/ 0 60000 65536"/>
              <a:gd name="T7" fmla="*/ 0 60000 65536"/>
              <a:gd name="T8" fmla="*/ 0 60000 65536"/>
              <a:gd name="T9" fmla="*/ 0 w 2496"/>
              <a:gd name="T10" fmla="*/ 0 h 2304"/>
              <a:gd name="T11" fmla="*/ 2496 w 2496"/>
              <a:gd name="T12" fmla="*/ 2304 h 2304"/>
            </a:gdLst>
            <a:ahLst/>
            <a:cxnLst>
              <a:cxn ang="T6">
                <a:pos x="T0" y="T1"/>
              </a:cxn>
              <a:cxn ang="T7">
                <a:pos x="T2" y="T3"/>
              </a:cxn>
              <a:cxn ang="T8">
                <a:pos x="T4" y="T5"/>
              </a:cxn>
            </a:cxnLst>
            <a:rect l="T9" t="T10" r="T11" b="T12"/>
            <a:pathLst>
              <a:path w="2496" h="2304">
                <a:moveTo>
                  <a:pt x="0" y="0"/>
                </a:moveTo>
                <a:cubicBezTo>
                  <a:pt x="368" y="456"/>
                  <a:pt x="736" y="912"/>
                  <a:pt x="1152" y="1296"/>
                </a:cubicBezTo>
                <a:cubicBezTo>
                  <a:pt x="1568" y="1680"/>
                  <a:pt x="2032" y="1992"/>
                  <a:pt x="2496" y="2304"/>
                </a:cubicBezTo>
              </a:path>
            </a:pathLst>
          </a:custGeom>
          <a:noFill/>
          <a:ln w="9525">
            <a:solidFill>
              <a:schemeClr val="tx1"/>
            </a:solidFill>
            <a:prstDash val="dash"/>
            <a:round/>
            <a:headEnd/>
            <a:tailEnd/>
          </a:ln>
        </p:spPr>
        <p:txBody>
          <a:bodyPr/>
          <a:lstStyle/>
          <a:p>
            <a:endParaRPr lang="en-US"/>
          </a:p>
        </p:txBody>
      </p:sp>
      <p:sp>
        <p:nvSpPr>
          <p:cNvPr id="3093" name="Freeform 9"/>
          <p:cNvSpPr>
            <a:spLocks/>
          </p:cNvSpPr>
          <p:nvPr/>
        </p:nvSpPr>
        <p:spPr bwMode="auto">
          <a:xfrm>
            <a:off x="3276600" y="685800"/>
            <a:ext cx="3962400" cy="3657600"/>
          </a:xfrm>
          <a:custGeom>
            <a:avLst/>
            <a:gdLst>
              <a:gd name="T0" fmla="*/ 0 w 2496"/>
              <a:gd name="T1" fmla="*/ 0 h 2304"/>
              <a:gd name="T2" fmla="*/ 2147483647 w 2496"/>
              <a:gd name="T3" fmla="*/ 2147483647 h 2304"/>
              <a:gd name="T4" fmla="*/ 2147483647 w 2496"/>
              <a:gd name="T5" fmla="*/ 2147483647 h 2304"/>
              <a:gd name="T6" fmla="*/ 0 60000 65536"/>
              <a:gd name="T7" fmla="*/ 0 60000 65536"/>
              <a:gd name="T8" fmla="*/ 0 60000 65536"/>
              <a:gd name="T9" fmla="*/ 0 w 2496"/>
              <a:gd name="T10" fmla="*/ 0 h 2304"/>
              <a:gd name="T11" fmla="*/ 2496 w 2496"/>
              <a:gd name="T12" fmla="*/ 2304 h 2304"/>
            </a:gdLst>
            <a:ahLst/>
            <a:cxnLst>
              <a:cxn ang="T6">
                <a:pos x="T0" y="T1"/>
              </a:cxn>
              <a:cxn ang="T7">
                <a:pos x="T2" y="T3"/>
              </a:cxn>
              <a:cxn ang="T8">
                <a:pos x="T4" y="T5"/>
              </a:cxn>
            </a:cxnLst>
            <a:rect l="T9" t="T10" r="T11" b="T12"/>
            <a:pathLst>
              <a:path w="2496" h="2304">
                <a:moveTo>
                  <a:pt x="0" y="0"/>
                </a:moveTo>
                <a:cubicBezTo>
                  <a:pt x="368" y="456"/>
                  <a:pt x="736" y="912"/>
                  <a:pt x="1152" y="1296"/>
                </a:cubicBezTo>
                <a:cubicBezTo>
                  <a:pt x="1568" y="1680"/>
                  <a:pt x="2032" y="1992"/>
                  <a:pt x="2496" y="2304"/>
                </a:cubicBezTo>
              </a:path>
            </a:pathLst>
          </a:custGeom>
          <a:noFill/>
          <a:ln w="9525">
            <a:solidFill>
              <a:schemeClr val="tx1"/>
            </a:solidFill>
            <a:round/>
            <a:headEnd/>
            <a:tailEnd/>
          </a:ln>
        </p:spPr>
        <p:txBody>
          <a:bodyPr/>
          <a:lstStyle/>
          <a:p>
            <a:endParaRPr lang="en-US"/>
          </a:p>
        </p:txBody>
      </p:sp>
      <p:sp>
        <p:nvSpPr>
          <p:cNvPr id="3094" name="Freeform 10"/>
          <p:cNvSpPr>
            <a:spLocks/>
          </p:cNvSpPr>
          <p:nvPr/>
        </p:nvSpPr>
        <p:spPr bwMode="auto">
          <a:xfrm>
            <a:off x="2514600" y="1676400"/>
            <a:ext cx="3962400" cy="3657600"/>
          </a:xfrm>
          <a:custGeom>
            <a:avLst/>
            <a:gdLst>
              <a:gd name="T0" fmla="*/ 0 w 2496"/>
              <a:gd name="T1" fmla="*/ 0 h 2304"/>
              <a:gd name="T2" fmla="*/ 2147483647 w 2496"/>
              <a:gd name="T3" fmla="*/ 2147483647 h 2304"/>
              <a:gd name="T4" fmla="*/ 2147483647 w 2496"/>
              <a:gd name="T5" fmla="*/ 2147483647 h 2304"/>
              <a:gd name="T6" fmla="*/ 0 60000 65536"/>
              <a:gd name="T7" fmla="*/ 0 60000 65536"/>
              <a:gd name="T8" fmla="*/ 0 60000 65536"/>
              <a:gd name="T9" fmla="*/ 0 w 2496"/>
              <a:gd name="T10" fmla="*/ 0 h 2304"/>
              <a:gd name="T11" fmla="*/ 2496 w 2496"/>
              <a:gd name="T12" fmla="*/ 2304 h 2304"/>
            </a:gdLst>
            <a:ahLst/>
            <a:cxnLst>
              <a:cxn ang="T6">
                <a:pos x="T0" y="T1"/>
              </a:cxn>
              <a:cxn ang="T7">
                <a:pos x="T2" y="T3"/>
              </a:cxn>
              <a:cxn ang="T8">
                <a:pos x="T4" y="T5"/>
              </a:cxn>
            </a:cxnLst>
            <a:rect l="T9" t="T10" r="T11" b="T12"/>
            <a:pathLst>
              <a:path w="2496" h="2304">
                <a:moveTo>
                  <a:pt x="0" y="0"/>
                </a:moveTo>
                <a:cubicBezTo>
                  <a:pt x="368" y="456"/>
                  <a:pt x="736" y="912"/>
                  <a:pt x="1152" y="1296"/>
                </a:cubicBezTo>
                <a:cubicBezTo>
                  <a:pt x="1568" y="1680"/>
                  <a:pt x="2032" y="1992"/>
                  <a:pt x="2496" y="2304"/>
                </a:cubicBezTo>
              </a:path>
            </a:pathLst>
          </a:custGeom>
          <a:noFill/>
          <a:ln w="9525">
            <a:solidFill>
              <a:schemeClr val="tx1"/>
            </a:solidFill>
            <a:round/>
            <a:headEnd/>
            <a:tailEnd/>
          </a:ln>
        </p:spPr>
        <p:txBody>
          <a:bodyPr/>
          <a:lstStyle/>
          <a:p>
            <a:endParaRPr lang="en-US"/>
          </a:p>
        </p:txBody>
      </p:sp>
      <p:graphicFrame>
        <p:nvGraphicFramePr>
          <p:cNvPr id="3074" name="Object 11"/>
          <p:cNvGraphicFramePr>
            <a:graphicFrameLocks noChangeAspect="1"/>
          </p:cNvGraphicFramePr>
          <p:nvPr/>
        </p:nvGraphicFramePr>
        <p:xfrm>
          <a:off x="7543800" y="5562600"/>
          <a:ext cx="374650" cy="374650"/>
        </p:xfrm>
        <a:graphic>
          <a:graphicData uri="http://schemas.openxmlformats.org/presentationml/2006/ole">
            <p:oleObj spid="_x0000_s56322" name="Equation" r:id="rId3" imgW="139680" imgH="139680" progId="Equation.3">
              <p:embed/>
            </p:oleObj>
          </a:graphicData>
        </a:graphic>
      </p:graphicFrame>
      <p:graphicFrame>
        <p:nvGraphicFramePr>
          <p:cNvPr id="3075" name="Object 12"/>
          <p:cNvGraphicFramePr>
            <a:graphicFrameLocks noChangeAspect="1"/>
          </p:cNvGraphicFramePr>
          <p:nvPr/>
        </p:nvGraphicFramePr>
        <p:xfrm>
          <a:off x="5181600" y="381000"/>
          <a:ext cx="838200" cy="442913"/>
        </p:xfrm>
        <a:graphic>
          <a:graphicData uri="http://schemas.openxmlformats.org/presentationml/2006/ole">
            <p:oleObj spid="_x0000_s56323" name="Equation" r:id="rId4" imgW="457200" imgH="241200" progId="Equation.3">
              <p:embed/>
            </p:oleObj>
          </a:graphicData>
        </a:graphic>
      </p:graphicFrame>
      <p:graphicFrame>
        <p:nvGraphicFramePr>
          <p:cNvPr id="3076" name="Object 13"/>
          <p:cNvGraphicFramePr>
            <a:graphicFrameLocks noChangeAspect="1"/>
          </p:cNvGraphicFramePr>
          <p:nvPr/>
        </p:nvGraphicFramePr>
        <p:xfrm>
          <a:off x="6477000" y="762000"/>
          <a:ext cx="838200" cy="466725"/>
        </p:xfrm>
        <a:graphic>
          <a:graphicData uri="http://schemas.openxmlformats.org/presentationml/2006/ole">
            <p:oleObj spid="_x0000_s56324" name="Equation" r:id="rId5" imgW="457200" imgH="253800" progId="Equation.3">
              <p:embed/>
            </p:oleObj>
          </a:graphicData>
        </a:graphic>
      </p:graphicFrame>
      <p:graphicFrame>
        <p:nvGraphicFramePr>
          <p:cNvPr id="3077" name="Object 14"/>
          <p:cNvGraphicFramePr>
            <a:graphicFrameLocks noChangeAspect="1"/>
          </p:cNvGraphicFramePr>
          <p:nvPr/>
        </p:nvGraphicFramePr>
        <p:xfrm>
          <a:off x="7543800" y="1143000"/>
          <a:ext cx="838200" cy="442913"/>
        </p:xfrm>
        <a:graphic>
          <a:graphicData uri="http://schemas.openxmlformats.org/presentationml/2006/ole">
            <p:oleObj spid="_x0000_s56325" name="Equation" r:id="rId6" imgW="457200" imgH="241200" progId="Equation.3">
              <p:embed/>
            </p:oleObj>
          </a:graphicData>
        </a:graphic>
      </p:graphicFrame>
      <p:graphicFrame>
        <p:nvGraphicFramePr>
          <p:cNvPr id="3078" name="Object 15"/>
          <p:cNvGraphicFramePr>
            <a:graphicFrameLocks noChangeAspect="1"/>
          </p:cNvGraphicFramePr>
          <p:nvPr/>
        </p:nvGraphicFramePr>
        <p:xfrm>
          <a:off x="1600200" y="1066800"/>
          <a:ext cx="1187450" cy="709613"/>
        </p:xfrm>
        <a:graphic>
          <a:graphicData uri="http://schemas.openxmlformats.org/presentationml/2006/ole">
            <p:oleObj spid="_x0000_s56326" name="Equation" r:id="rId7" imgW="850680" imgH="507960" progId="Equation.3">
              <p:embed/>
            </p:oleObj>
          </a:graphicData>
        </a:graphic>
      </p:graphicFrame>
      <p:graphicFrame>
        <p:nvGraphicFramePr>
          <p:cNvPr id="3079" name="Object 16"/>
          <p:cNvGraphicFramePr>
            <a:graphicFrameLocks noChangeAspect="1"/>
          </p:cNvGraphicFramePr>
          <p:nvPr/>
        </p:nvGraphicFramePr>
        <p:xfrm>
          <a:off x="2581275" y="0"/>
          <a:ext cx="1206500" cy="709613"/>
        </p:xfrm>
        <a:graphic>
          <a:graphicData uri="http://schemas.openxmlformats.org/presentationml/2006/ole">
            <p:oleObj spid="_x0000_s56327" name="Equation" r:id="rId8" imgW="863280" imgH="507960" progId="Equation.3">
              <p:embed/>
            </p:oleObj>
          </a:graphicData>
        </a:graphic>
      </p:graphicFrame>
      <p:graphicFrame>
        <p:nvGraphicFramePr>
          <p:cNvPr id="3080" name="Object 17"/>
          <p:cNvGraphicFramePr>
            <a:graphicFrameLocks noChangeAspect="1"/>
          </p:cNvGraphicFramePr>
          <p:nvPr/>
        </p:nvGraphicFramePr>
        <p:xfrm>
          <a:off x="6484938" y="4572000"/>
          <a:ext cx="1169987" cy="709613"/>
        </p:xfrm>
        <a:graphic>
          <a:graphicData uri="http://schemas.openxmlformats.org/presentationml/2006/ole">
            <p:oleObj spid="_x0000_s56328" name="Equation" r:id="rId9" imgW="838080" imgH="507960" progId="Equation.3">
              <p:embed/>
            </p:oleObj>
          </a:graphicData>
        </a:graphic>
      </p:graphicFrame>
      <p:sp>
        <p:nvSpPr>
          <p:cNvPr id="3095" name="Line 18"/>
          <p:cNvSpPr>
            <a:spLocks noChangeShapeType="1"/>
          </p:cNvSpPr>
          <p:nvPr/>
        </p:nvSpPr>
        <p:spPr bwMode="auto">
          <a:xfrm>
            <a:off x="3200400" y="2514600"/>
            <a:ext cx="0" cy="3048000"/>
          </a:xfrm>
          <a:prstGeom prst="line">
            <a:avLst/>
          </a:prstGeom>
          <a:noFill/>
          <a:ln w="9525">
            <a:solidFill>
              <a:schemeClr val="tx1"/>
            </a:solidFill>
            <a:prstDash val="dash"/>
            <a:round/>
            <a:headEnd/>
            <a:tailEnd/>
          </a:ln>
        </p:spPr>
        <p:txBody>
          <a:bodyPr/>
          <a:lstStyle/>
          <a:p>
            <a:endParaRPr lang="en-US"/>
          </a:p>
        </p:txBody>
      </p:sp>
      <p:sp>
        <p:nvSpPr>
          <p:cNvPr id="3096" name="Line 19"/>
          <p:cNvSpPr>
            <a:spLocks noChangeShapeType="1"/>
          </p:cNvSpPr>
          <p:nvPr/>
        </p:nvSpPr>
        <p:spPr bwMode="auto">
          <a:xfrm>
            <a:off x="4419600" y="3048000"/>
            <a:ext cx="0" cy="2514600"/>
          </a:xfrm>
          <a:prstGeom prst="line">
            <a:avLst/>
          </a:prstGeom>
          <a:noFill/>
          <a:ln w="9525">
            <a:solidFill>
              <a:schemeClr val="tx1"/>
            </a:solidFill>
            <a:prstDash val="dash"/>
            <a:round/>
            <a:headEnd/>
            <a:tailEnd/>
          </a:ln>
        </p:spPr>
        <p:txBody>
          <a:bodyPr/>
          <a:lstStyle/>
          <a:p>
            <a:endParaRPr lang="en-US"/>
          </a:p>
        </p:txBody>
      </p:sp>
      <p:sp>
        <p:nvSpPr>
          <p:cNvPr id="3097" name="Line 20"/>
          <p:cNvSpPr>
            <a:spLocks noChangeShapeType="1"/>
          </p:cNvSpPr>
          <p:nvPr/>
        </p:nvSpPr>
        <p:spPr bwMode="auto">
          <a:xfrm>
            <a:off x="5638800" y="3200400"/>
            <a:ext cx="0" cy="2362200"/>
          </a:xfrm>
          <a:prstGeom prst="line">
            <a:avLst/>
          </a:prstGeom>
          <a:noFill/>
          <a:ln w="9525">
            <a:solidFill>
              <a:schemeClr val="tx1"/>
            </a:solidFill>
            <a:prstDash val="dash"/>
            <a:round/>
            <a:headEnd/>
            <a:tailEnd/>
          </a:ln>
        </p:spPr>
        <p:txBody>
          <a:bodyPr/>
          <a:lstStyle/>
          <a:p>
            <a:endParaRPr lang="en-US"/>
          </a:p>
        </p:txBody>
      </p:sp>
      <p:sp>
        <p:nvSpPr>
          <p:cNvPr id="3098" name="Line 21"/>
          <p:cNvSpPr>
            <a:spLocks noChangeShapeType="1"/>
          </p:cNvSpPr>
          <p:nvPr/>
        </p:nvSpPr>
        <p:spPr bwMode="auto">
          <a:xfrm>
            <a:off x="2743200" y="3048000"/>
            <a:ext cx="3048000" cy="0"/>
          </a:xfrm>
          <a:prstGeom prst="line">
            <a:avLst/>
          </a:prstGeom>
          <a:noFill/>
          <a:ln w="9525">
            <a:solidFill>
              <a:schemeClr val="tx1"/>
            </a:solidFill>
            <a:prstDash val="lgDash"/>
            <a:round/>
            <a:headEnd/>
            <a:tailEnd/>
          </a:ln>
        </p:spPr>
        <p:txBody>
          <a:bodyPr/>
          <a:lstStyle/>
          <a:p>
            <a:endParaRPr lang="en-US"/>
          </a:p>
        </p:txBody>
      </p:sp>
      <p:sp>
        <p:nvSpPr>
          <p:cNvPr id="3099" name="Line 22"/>
          <p:cNvSpPr>
            <a:spLocks noChangeShapeType="1"/>
          </p:cNvSpPr>
          <p:nvPr/>
        </p:nvSpPr>
        <p:spPr bwMode="auto">
          <a:xfrm>
            <a:off x="2743200" y="3048000"/>
            <a:ext cx="0" cy="2514600"/>
          </a:xfrm>
          <a:prstGeom prst="line">
            <a:avLst/>
          </a:prstGeom>
          <a:noFill/>
          <a:ln w="9525">
            <a:solidFill>
              <a:schemeClr val="tx1"/>
            </a:solidFill>
            <a:prstDash val="dash"/>
            <a:round/>
            <a:headEnd/>
            <a:tailEnd/>
          </a:ln>
        </p:spPr>
        <p:txBody>
          <a:bodyPr/>
          <a:lstStyle/>
          <a:p>
            <a:endParaRPr lang="en-US"/>
          </a:p>
        </p:txBody>
      </p:sp>
      <p:sp>
        <p:nvSpPr>
          <p:cNvPr id="3100" name="Line 23"/>
          <p:cNvSpPr>
            <a:spLocks noChangeShapeType="1"/>
          </p:cNvSpPr>
          <p:nvPr/>
        </p:nvSpPr>
        <p:spPr bwMode="auto">
          <a:xfrm>
            <a:off x="5791200" y="3048000"/>
            <a:ext cx="0" cy="2514600"/>
          </a:xfrm>
          <a:prstGeom prst="line">
            <a:avLst/>
          </a:prstGeom>
          <a:noFill/>
          <a:ln w="9525">
            <a:solidFill>
              <a:schemeClr val="tx1"/>
            </a:solidFill>
            <a:prstDash val="dash"/>
            <a:round/>
            <a:headEnd/>
            <a:tailEnd/>
          </a:ln>
        </p:spPr>
        <p:txBody>
          <a:bodyPr/>
          <a:lstStyle/>
          <a:p>
            <a:endParaRPr lang="en-US"/>
          </a:p>
        </p:txBody>
      </p:sp>
      <p:graphicFrame>
        <p:nvGraphicFramePr>
          <p:cNvPr id="3081" name="Object 24"/>
          <p:cNvGraphicFramePr>
            <a:graphicFrameLocks noChangeAspect="1"/>
          </p:cNvGraphicFramePr>
          <p:nvPr/>
        </p:nvGraphicFramePr>
        <p:xfrm>
          <a:off x="2590800" y="5562600"/>
          <a:ext cx="336550" cy="425450"/>
        </p:xfrm>
        <a:graphic>
          <a:graphicData uri="http://schemas.openxmlformats.org/presentationml/2006/ole">
            <p:oleObj spid="_x0000_s56329" name="Equation" r:id="rId10" imgW="190440" imgH="241200" progId="Equation.3">
              <p:embed/>
            </p:oleObj>
          </a:graphicData>
        </a:graphic>
      </p:graphicFrame>
      <p:graphicFrame>
        <p:nvGraphicFramePr>
          <p:cNvPr id="3082" name="Object 25"/>
          <p:cNvGraphicFramePr>
            <a:graphicFrameLocks noChangeAspect="1"/>
          </p:cNvGraphicFramePr>
          <p:nvPr/>
        </p:nvGraphicFramePr>
        <p:xfrm>
          <a:off x="2971800" y="5562600"/>
          <a:ext cx="336550" cy="425450"/>
        </p:xfrm>
        <a:graphic>
          <a:graphicData uri="http://schemas.openxmlformats.org/presentationml/2006/ole">
            <p:oleObj spid="_x0000_s56330" name="Equation" r:id="rId11" imgW="190440" imgH="241200" progId="Equation.3">
              <p:embed/>
            </p:oleObj>
          </a:graphicData>
        </a:graphic>
      </p:graphicFrame>
      <p:graphicFrame>
        <p:nvGraphicFramePr>
          <p:cNvPr id="3083" name="Object 26"/>
          <p:cNvGraphicFramePr>
            <a:graphicFrameLocks noChangeAspect="1"/>
          </p:cNvGraphicFramePr>
          <p:nvPr/>
        </p:nvGraphicFramePr>
        <p:xfrm>
          <a:off x="4267200" y="5551488"/>
          <a:ext cx="336550" cy="449262"/>
        </p:xfrm>
        <a:graphic>
          <a:graphicData uri="http://schemas.openxmlformats.org/presentationml/2006/ole">
            <p:oleObj spid="_x0000_s56331" name="Equation" r:id="rId12" imgW="190440" imgH="253800" progId="Equation.3">
              <p:embed/>
            </p:oleObj>
          </a:graphicData>
        </a:graphic>
      </p:graphicFrame>
      <p:graphicFrame>
        <p:nvGraphicFramePr>
          <p:cNvPr id="3084" name="Object 27"/>
          <p:cNvGraphicFramePr>
            <a:graphicFrameLocks noChangeAspect="1"/>
          </p:cNvGraphicFramePr>
          <p:nvPr/>
        </p:nvGraphicFramePr>
        <p:xfrm>
          <a:off x="5715000" y="5562600"/>
          <a:ext cx="336550" cy="425450"/>
        </p:xfrm>
        <a:graphic>
          <a:graphicData uri="http://schemas.openxmlformats.org/presentationml/2006/ole">
            <p:oleObj spid="_x0000_s56332" name="Equation" r:id="rId13" imgW="190440" imgH="241200" progId="Equation.3">
              <p:embed/>
            </p:oleObj>
          </a:graphicData>
        </a:graphic>
      </p:graphicFrame>
      <p:graphicFrame>
        <p:nvGraphicFramePr>
          <p:cNvPr id="3085" name="Object 28"/>
          <p:cNvGraphicFramePr>
            <a:graphicFrameLocks noChangeAspect="1"/>
          </p:cNvGraphicFramePr>
          <p:nvPr/>
        </p:nvGraphicFramePr>
        <p:xfrm>
          <a:off x="5410200" y="5562600"/>
          <a:ext cx="336550" cy="425450"/>
        </p:xfrm>
        <a:graphic>
          <a:graphicData uri="http://schemas.openxmlformats.org/presentationml/2006/ole">
            <p:oleObj spid="_x0000_s56333" name="Equation" r:id="rId14" imgW="190440" imgH="241200" progId="Equation.3">
              <p:embed/>
            </p:oleObj>
          </a:graphicData>
        </a:graphic>
      </p:graphicFrame>
      <p:sp>
        <p:nvSpPr>
          <p:cNvPr id="3101" name="Text Box 29"/>
          <p:cNvSpPr txBox="1">
            <a:spLocks noChangeArrowheads="1"/>
          </p:cNvSpPr>
          <p:nvPr/>
        </p:nvSpPr>
        <p:spPr bwMode="auto">
          <a:xfrm>
            <a:off x="0" y="6361113"/>
            <a:ext cx="9144000" cy="366712"/>
          </a:xfrm>
          <a:prstGeom prst="rect">
            <a:avLst/>
          </a:prstGeom>
          <a:noFill/>
          <a:ln w="9525">
            <a:noFill/>
            <a:miter lim="800000"/>
            <a:headEnd/>
            <a:tailEnd/>
          </a:ln>
        </p:spPr>
        <p:txBody>
          <a:bodyPr>
            <a:spAutoFit/>
          </a:bodyPr>
          <a:lstStyle/>
          <a:p>
            <a:pPr algn="ctr"/>
            <a:r>
              <a:rPr lang="en-US">
                <a:latin typeface="Times New Roman" pitchFamily="18" charset="0"/>
              </a:rPr>
              <a:t>Figure 3: Optimal Sighted Affirmative Action</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endParaRPr lang="en-US" smtClean="0"/>
          </a:p>
        </p:txBody>
      </p:sp>
      <p:sp>
        <p:nvSpPr>
          <p:cNvPr id="24579" name="Rectangle 3"/>
          <p:cNvSpPr>
            <a:spLocks noGrp="1" noChangeArrowheads="1"/>
          </p:cNvSpPr>
          <p:nvPr>
            <p:ph type="body" idx="1"/>
          </p:nvPr>
        </p:nvSpPr>
        <p:spPr/>
        <p:txBody>
          <a:bodyPr/>
          <a:lstStyle/>
          <a:p>
            <a:pPr eaLnBrk="1" hangingPunct="1"/>
            <a:endParaRPr lang="en-US" smtClean="0"/>
          </a:p>
        </p:txBody>
      </p:sp>
      <p:pic>
        <p:nvPicPr>
          <p:cNvPr id="24580" name="Picture 4"/>
          <p:cNvPicPr>
            <a:picLocks noChangeAspect="1" noChangeArrowheads="1"/>
          </p:cNvPicPr>
          <p:nvPr/>
        </p:nvPicPr>
        <p:blipFill>
          <a:blip r:embed="rId2" cstate="print"/>
          <a:srcRect/>
          <a:stretch>
            <a:fillRect/>
          </a:stretch>
        </p:blipFill>
        <p:spPr bwMode="auto">
          <a:xfrm>
            <a:off x="-762000" y="0"/>
            <a:ext cx="10617200" cy="6556375"/>
          </a:xfrm>
          <a:prstGeom prst="rect">
            <a:avLst/>
          </a:prstGeom>
          <a:noFill/>
          <a:ln w="9525">
            <a:noFill/>
            <a:miter lim="800000"/>
            <a:headEnd/>
            <a:tailEnd/>
          </a:ln>
        </p:spPr>
      </p:pic>
      <p:sp>
        <p:nvSpPr>
          <p:cNvPr id="24581" name="TextBox 4"/>
          <p:cNvSpPr txBox="1">
            <a:spLocks noChangeArrowheads="1"/>
          </p:cNvSpPr>
          <p:nvPr/>
        </p:nvSpPr>
        <p:spPr bwMode="auto">
          <a:xfrm>
            <a:off x="228600" y="4800600"/>
            <a:ext cx="8328025" cy="1200150"/>
          </a:xfrm>
          <a:prstGeom prst="rect">
            <a:avLst/>
          </a:prstGeom>
          <a:noFill/>
          <a:ln w="9525">
            <a:noFill/>
            <a:miter lim="800000"/>
            <a:headEnd/>
            <a:tailEnd/>
          </a:ln>
        </p:spPr>
        <p:txBody>
          <a:bodyPr wrap="none">
            <a:spAutoFit/>
          </a:bodyPr>
          <a:lstStyle/>
          <a:p>
            <a:r>
              <a:rPr lang="en-US"/>
              <a:t>Remark: It may be shown that this policy of </a:t>
            </a:r>
            <a:r>
              <a:rPr lang="en-US" i="1"/>
              <a:t>ex post</a:t>
            </a:r>
            <a:r>
              <a:rPr lang="en-US"/>
              <a:t> ‘price-ceiling’ plus </a:t>
            </a:r>
            <a:r>
              <a:rPr lang="en-US" i="1"/>
              <a:t>ex ante </a:t>
            </a:r>
          </a:p>
          <a:p>
            <a:r>
              <a:rPr lang="en-US"/>
              <a:t>HC tax-subsidy is constrained-optimal amongst all feasible, blind policies under </a:t>
            </a:r>
          </a:p>
          <a:p>
            <a:r>
              <a:rPr lang="en-US"/>
              <a:t>a stronger version of the MLRP, such that the likelihood ratio not only increases</a:t>
            </a:r>
          </a:p>
          <a:p>
            <a:r>
              <a:rPr lang="en-US"/>
              <a:t>with the level of worker productivity, v, but is also a convex function of  v.</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endParaRPr lang="en-US" smtClean="0"/>
          </a:p>
        </p:txBody>
      </p:sp>
      <p:sp>
        <p:nvSpPr>
          <p:cNvPr id="25603" name="Rectangle 3"/>
          <p:cNvSpPr>
            <a:spLocks noGrp="1" noChangeArrowheads="1"/>
          </p:cNvSpPr>
          <p:nvPr>
            <p:ph type="body" idx="1"/>
          </p:nvPr>
        </p:nvSpPr>
        <p:spPr/>
        <p:txBody>
          <a:bodyPr/>
          <a:lstStyle/>
          <a:p>
            <a:pPr eaLnBrk="1" hangingPunct="1"/>
            <a:endParaRPr lang="en-US" smtClean="0"/>
          </a:p>
        </p:txBody>
      </p:sp>
      <p:pic>
        <p:nvPicPr>
          <p:cNvPr id="25604" name="Picture 4"/>
          <p:cNvPicPr>
            <a:picLocks noChangeAspect="1" noChangeArrowheads="1"/>
          </p:cNvPicPr>
          <p:nvPr/>
        </p:nvPicPr>
        <p:blipFill>
          <a:blip r:embed="rId2" cstate="print"/>
          <a:srcRect/>
          <a:stretch>
            <a:fillRect/>
          </a:stretch>
        </p:blipFill>
        <p:spPr bwMode="auto">
          <a:xfrm>
            <a:off x="-736600" y="150813"/>
            <a:ext cx="10617200" cy="655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en-US" sz="3600" dirty="0" smtClean="0"/>
              <a:t>Questions of Interest about AA Policy</a:t>
            </a:r>
            <a:endParaRPr lang="en-US" sz="3600" dirty="0"/>
          </a:p>
        </p:txBody>
      </p:sp>
      <p:sp>
        <p:nvSpPr>
          <p:cNvPr id="3" name="Content Placeholder 2"/>
          <p:cNvSpPr>
            <a:spLocks noGrp="1"/>
          </p:cNvSpPr>
          <p:nvPr>
            <p:ph idx="1"/>
          </p:nvPr>
        </p:nvSpPr>
        <p:spPr/>
        <p:style>
          <a:lnRef idx="1">
            <a:schemeClr val="dk1"/>
          </a:lnRef>
          <a:fillRef idx="2">
            <a:schemeClr val="dk1"/>
          </a:fillRef>
          <a:effectRef idx="1">
            <a:schemeClr val="dk1"/>
          </a:effectRef>
          <a:fontRef idx="minor">
            <a:schemeClr val="dk1"/>
          </a:fontRef>
        </p:style>
        <p:txBody>
          <a:bodyPr/>
          <a:lstStyle/>
          <a:p>
            <a:r>
              <a:rPr lang="en-US" dirty="0" smtClean="0"/>
              <a:t>What is impact of affirmative action policy on the formation of racial stereotypes?</a:t>
            </a:r>
          </a:p>
          <a:p>
            <a:pPr>
              <a:buNone/>
            </a:pPr>
            <a:r>
              <a:rPr lang="en-US" sz="2400" dirty="0" smtClean="0"/>
              <a:t>[</a:t>
            </a:r>
            <a:r>
              <a:rPr lang="en-US" sz="1800" dirty="0" smtClean="0"/>
              <a:t>CL-AER 1993 showed how a ‘patronizing equilibrium’ can arise under AA</a:t>
            </a:r>
            <a:r>
              <a:rPr lang="en-US" sz="2400" dirty="0" smtClean="0"/>
              <a:t>]</a:t>
            </a:r>
          </a:p>
          <a:p>
            <a:r>
              <a:rPr lang="en-US" dirty="0" smtClean="0"/>
              <a:t>When will AA policies undercut incentives to acquire </a:t>
            </a:r>
            <a:r>
              <a:rPr lang="en-US" dirty="0" err="1" smtClean="0"/>
              <a:t>skils</a:t>
            </a:r>
            <a:r>
              <a:rPr lang="en-US" dirty="0" smtClean="0"/>
              <a:t>?</a:t>
            </a:r>
          </a:p>
          <a:p>
            <a:pPr>
              <a:buNone/>
            </a:pPr>
            <a:r>
              <a:rPr lang="en-US" sz="1800" dirty="0" smtClean="0"/>
              <a:t>[CL-1994 showed too ambitious goals imply bottlenecks; virtues of gradualism]</a:t>
            </a:r>
          </a:p>
          <a:p>
            <a:r>
              <a:rPr lang="en-US" dirty="0" smtClean="0"/>
              <a:t>Is AA best employed early or late in the process of skill development?</a:t>
            </a:r>
          </a:p>
          <a:p>
            <a:pPr>
              <a:buNone/>
            </a:pPr>
            <a:r>
              <a:rPr lang="en-US" sz="1800" dirty="0" smtClean="0"/>
              <a:t>[FL – </a:t>
            </a:r>
            <a:r>
              <a:rPr lang="en-US" sz="1800" dirty="0" smtClean="0"/>
              <a:t>present study asks: </a:t>
            </a:r>
            <a:r>
              <a:rPr lang="en-US" sz="1800" dirty="0" smtClean="0"/>
              <a:t>should the focus of AA policies be at the preparatory stages or rather at the final stages of the competition for scarce positions?]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en-US" smtClean="0"/>
          </a:p>
        </p:txBody>
      </p:sp>
      <p:sp>
        <p:nvSpPr>
          <p:cNvPr id="26627" name="Rectangle 3"/>
          <p:cNvSpPr>
            <a:spLocks noGrp="1" noChangeArrowheads="1"/>
          </p:cNvSpPr>
          <p:nvPr>
            <p:ph type="body" idx="1"/>
          </p:nvPr>
        </p:nvSpPr>
        <p:spPr/>
        <p:txBody>
          <a:bodyPr/>
          <a:lstStyle/>
          <a:p>
            <a:pPr eaLnBrk="1" hangingPunct="1"/>
            <a:endParaRPr lang="en-US" smtClean="0"/>
          </a:p>
        </p:txBody>
      </p:sp>
      <p:pic>
        <p:nvPicPr>
          <p:cNvPr id="26628" name="Picture 4"/>
          <p:cNvPicPr>
            <a:picLocks noChangeAspect="1" noChangeArrowheads="1"/>
          </p:cNvPicPr>
          <p:nvPr/>
        </p:nvPicPr>
        <p:blipFill>
          <a:blip r:embed="rId2" cstate="print"/>
          <a:srcRect/>
          <a:stretch>
            <a:fillRect/>
          </a:stretch>
        </p:blipFill>
        <p:spPr bwMode="auto">
          <a:xfrm>
            <a:off x="-736600" y="150813"/>
            <a:ext cx="10617200" cy="655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en-US" smtClean="0"/>
          </a:p>
        </p:txBody>
      </p:sp>
      <p:sp>
        <p:nvSpPr>
          <p:cNvPr id="27651" name="Rectangle 3"/>
          <p:cNvSpPr>
            <a:spLocks noGrp="1" noChangeArrowheads="1"/>
          </p:cNvSpPr>
          <p:nvPr>
            <p:ph type="body" idx="1"/>
          </p:nvPr>
        </p:nvSpPr>
        <p:spPr/>
        <p:txBody>
          <a:bodyPr/>
          <a:lstStyle/>
          <a:p>
            <a:pPr eaLnBrk="1" hangingPunct="1"/>
            <a:endParaRPr lang="en-US" smtClean="0"/>
          </a:p>
        </p:txBody>
      </p:sp>
      <p:pic>
        <p:nvPicPr>
          <p:cNvPr id="27652" name="Picture 4"/>
          <p:cNvPicPr>
            <a:picLocks noChangeAspect="1" noChangeArrowheads="1"/>
          </p:cNvPicPr>
          <p:nvPr/>
        </p:nvPicPr>
        <p:blipFill>
          <a:blip r:embed="rId2" cstate="print"/>
          <a:srcRect/>
          <a:stretch>
            <a:fillRect/>
          </a:stretch>
        </p:blipFill>
        <p:spPr bwMode="auto">
          <a:xfrm>
            <a:off x="-736600" y="150813"/>
            <a:ext cx="10617200" cy="655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endParaRPr lang="en-US" smtClean="0"/>
          </a:p>
        </p:txBody>
      </p:sp>
      <p:sp>
        <p:nvSpPr>
          <p:cNvPr id="28675" name="Rectangle 3"/>
          <p:cNvSpPr>
            <a:spLocks noGrp="1" noChangeArrowheads="1"/>
          </p:cNvSpPr>
          <p:nvPr>
            <p:ph type="body" idx="1"/>
          </p:nvPr>
        </p:nvSpPr>
        <p:spPr/>
        <p:txBody>
          <a:bodyPr/>
          <a:lstStyle/>
          <a:p>
            <a:pPr eaLnBrk="1" hangingPunct="1"/>
            <a:endParaRPr lang="en-US" smtClean="0"/>
          </a:p>
        </p:txBody>
      </p:sp>
      <p:pic>
        <p:nvPicPr>
          <p:cNvPr id="28676" name="Picture 4"/>
          <p:cNvPicPr>
            <a:picLocks noChangeAspect="1" noChangeArrowheads="1"/>
          </p:cNvPicPr>
          <p:nvPr/>
        </p:nvPicPr>
        <p:blipFill>
          <a:blip r:embed="rId2" cstate="print"/>
          <a:srcRect/>
          <a:stretch>
            <a:fillRect/>
          </a:stretch>
        </p:blipFill>
        <p:spPr bwMode="auto">
          <a:xfrm>
            <a:off x="-736600" y="457200"/>
            <a:ext cx="10617200" cy="6556375"/>
          </a:xfrm>
          <a:prstGeom prst="rect">
            <a:avLst/>
          </a:prstGeom>
          <a:noFill/>
          <a:ln w="9525">
            <a:noFill/>
            <a:miter lim="800000"/>
            <a:headEnd/>
            <a:tailEnd/>
          </a:ln>
        </p:spPr>
      </p:pic>
      <p:sp>
        <p:nvSpPr>
          <p:cNvPr id="28677" name="Text Box 6"/>
          <p:cNvSpPr txBox="1">
            <a:spLocks noChangeArrowheads="1"/>
          </p:cNvSpPr>
          <p:nvPr/>
        </p:nvSpPr>
        <p:spPr bwMode="auto">
          <a:xfrm>
            <a:off x="381000" y="4343400"/>
            <a:ext cx="1692275" cy="366713"/>
          </a:xfrm>
          <a:prstGeom prst="rect">
            <a:avLst/>
          </a:prstGeom>
          <a:noFill/>
          <a:ln w="9525">
            <a:noFill/>
            <a:miter lim="800000"/>
            <a:headEnd/>
            <a:tailEnd/>
          </a:ln>
        </p:spPr>
        <p:txBody>
          <a:bodyPr>
            <a:spAutoFit/>
          </a:bodyPr>
          <a:lstStyle/>
          <a:p>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2" cstate="print"/>
          <a:srcRect/>
          <a:stretch>
            <a:fillRect/>
          </a:stretch>
        </p:blipFill>
        <p:spPr bwMode="auto">
          <a:xfrm>
            <a:off x="914400" y="1143000"/>
            <a:ext cx="73152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endParaRPr lang="en-US" smtClean="0"/>
          </a:p>
        </p:txBody>
      </p:sp>
      <p:sp>
        <p:nvSpPr>
          <p:cNvPr id="30723" name="Rectangle 3"/>
          <p:cNvSpPr>
            <a:spLocks noGrp="1" noChangeArrowheads="1"/>
          </p:cNvSpPr>
          <p:nvPr>
            <p:ph type="body" idx="1"/>
          </p:nvPr>
        </p:nvSpPr>
        <p:spPr/>
        <p:txBody>
          <a:bodyPr/>
          <a:lstStyle/>
          <a:p>
            <a:pPr eaLnBrk="1" hangingPunct="1"/>
            <a:endParaRPr lang="en-US" smtClean="0"/>
          </a:p>
        </p:txBody>
      </p:sp>
      <p:pic>
        <p:nvPicPr>
          <p:cNvPr id="30724" name="Picture 4"/>
          <p:cNvPicPr>
            <a:picLocks noChangeAspect="1" noChangeArrowheads="1"/>
          </p:cNvPicPr>
          <p:nvPr/>
        </p:nvPicPr>
        <p:blipFill>
          <a:blip r:embed="rId2" cstate="print"/>
          <a:srcRect/>
          <a:stretch>
            <a:fillRect/>
          </a:stretch>
        </p:blipFill>
        <p:spPr bwMode="auto">
          <a:xfrm>
            <a:off x="-736600" y="152400"/>
            <a:ext cx="10617200" cy="6556375"/>
          </a:xfrm>
          <a:prstGeom prst="rect">
            <a:avLst/>
          </a:prstGeom>
          <a:noFill/>
          <a:ln w="9525">
            <a:noFill/>
            <a:miter lim="800000"/>
            <a:headEnd/>
            <a:tailEnd/>
          </a:ln>
        </p:spPr>
      </p:pic>
      <p:sp>
        <p:nvSpPr>
          <p:cNvPr id="30725" name="Text Box 6"/>
          <p:cNvSpPr txBox="1">
            <a:spLocks noChangeArrowheads="1"/>
          </p:cNvSpPr>
          <p:nvPr/>
        </p:nvSpPr>
        <p:spPr bwMode="auto">
          <a:xfrm>
            <a:off x="365125" y="1331913"/>
            <a:ext cx="8566150" cy="366712"/>
          </a:xfrm>
          <a:prstGeom prst="rect">
            <a:avLst/>
          </a:prstGeom>
          <a:noFill/>
          <a:ln w="9525">
            <a:noFill/>
            <a:miter lim="800000"/>
            <a:headEnd/>
            <a:tailEnd/>
          </a:ln>
        </p:spPr>
        <p:txBody>
          <a:bodyPr wrap="none">
            <a:spAutoFit/>
          </a:bodyPr>
          <a:lstStyle/>
          <a:p>
            <a:r>
              <a:rPr lang="en-US" b="1"/>
              <a:t>Doing the calculation we may write the necessary condition for optimality as: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endParaRPr lang="en-US" smtClean="0"/>
          </a:p>
        </p:txBody>
      </p:sp>
      <p:sp>
        <p:nvSpPr>
          <p:cNvPr id="31747" name="Rectangle 3"/>
          <p:cNvSpPr>
            <a:spLocks noGrp="1" noChangeArrowheads="1"/>
          </p:cNvSpPr>
          <p:nvPr>
            <p:ph type="body" idx="1"/>
          </p:nvPr>
        </p:nvSpPr>
        <p:spPr/>
        <p:txBody>
          <a:bodyPr/>
          <a:lstStyle/>
          <a:p>
            <a:pPr eaLnBrk="1" hangingPunct="1"/>
            <a:endParaRPr lang="en-US" smtClean="0"/>
          </a:p>
        </p:txBody>
      </p:sp>
      <p:pic>
        <p:nvPicPr>
          <p:cNvPr id="31748" name="Picture 4"/>
          <p:cNvPicPr>
            <a:picLocks noChangeAspect="1" noChangeArrowheads="1"/>
          </p:cNvPicPr>
          <p:nvPr/>
        </p:nvPicPr>
        <p:blipFill>
          <a:blip r:embed="rId2" cstate="print"/>
          <a:srcRect/>
          <a:stretch>
            <a:fillRect/>
          </a:stretch>
        </p:blipFill>
        <p:spPr bwMode="auto">
          <a:xfrm>
            <a:off x="-736600" y="150813"/>
            <a:ext cx="10617200" cy="655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838200" y="2057400"/>
            <a:ext cx="7346950" cy="2014538"/>
          </a:xfrm>
          <a:prstGeom prst="rect">
            <a:avLst/>
          </a:prstGeom>
          <a:noFill/>
          <a:ln w="9525">
            <a:noFill/>
            <a:miter lim="800000"/>
            <a:headEnd/>
            <a:tailEnd/>
          </a:ln>
        </p:spPr>
        <p:txBody>
          <a:bodyPr wrap="none">
            <a:spAutoFit/>
          </a:bodyPr>
          <a:lstStyle/>
          <a:p>
            <a:r>
              <a:rPr lang="en-US" b="1"/>
              <a:t>We conclude that optimal blind affirmative action policy entails </a:t>
            </a:r>
          </a:p>
          <a:p>
            <a:endParaRPr lang="en-US" b="1"/>
          </a:p>
          <a:p>
            <a:r>
              <a:rPr lang="en-US" b="1"/>
              <a:t>a universal subsidy (tax) for ex ante human capital investments</a:t>
            </a:r>
          </a:p>
          <a:p>
            <a:endParaRPr lang="en-US" b="1"/>
          </a:p>
          <a:p>
            <a:r>
              <a:rPr lang="en-US" b="1"/>
              <a:t>whenever the disadvantage group is has higher (lower) presence </a:t>
            </a:r>
          </a:p>
          <a:p>
            <a:endParaRPr lang="en-US" b="1"/>
          </a:p>
          <a:p>
            <a:r>
              <a:rPr lang="en-US" b="1"/>
              <a:t>on the development margin than it has on the assignment margin.</a:t>
            </a:r>
          </a:p>
        </p:txBody>
      </p:sp>
      <p:sp>
        <p:nvSpPr>
          <p:cNvPr id="32771" name="TextBox 2"/>
          <p:cNvSpPr txBox="1">
            <a:spLocks noChangeArrowheads="1"/>
          </p:cNvSpPr>
          <p:nvPr/>
        </p:nvSpPr>
        <p:spPr bwMode="auto">
          <a:xfrm>
            <a:off x="839788" y="4572000"/>
            <a:ext cx="7389812" cy="1200150"/>
          </a:xfrm>
          <a:prstGeom prst="rect">
            <a:avLst/>
          </a:prstGeom>
          <a:noFill/>
          <a:ln w="9525">
            <a:noFill/>
            <a:miter lim="800000"/>
            <a:headEnd/>
            <a:tailEnd/>
          </a:ln>
        </p:spPr>
        <p:txBody>
          <a:bodyPr wrap="none">
            <a:spAutoFit/>
          </a:bodyPr>
          <a:lstStyle/>
          <a:p>
            <a:r>
              <a:rPr lang="en-US" sz="2400"/>
              <a:t>I.e., </a:t>
            </a:r>
            <a:r>
              <a:rPr lang="el-GR" sz="2400"/>
              <a:t>σ</a:t>
            </a:r>
            <a:r>
              <a:rPr lang="en-US" sz="2400"/>
              <a:t>&gt;0 only if (g-sub-B/g), when evaluated at the </a:t>
            </a:r>
          </a:p>
          <a:p>
            <a:r>
              <a:rPr lang="en-US" sz="2400"/>
              <a:t>development margin, is greater than (f-sub-B/f) when</a:t>
            </a:r>
          </a:p>
          <a:p>
            <a:r>
              <a:rPr lang="en-US" sz="2400"/>
              <a:t>evaluated at the assignment margin.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en-US" sz="4000" dirty="0" smtClean="0"/>
              <a:t>More Questions</a:t>
            </a:r>
            <a:endParaRPr lang="en-US" sz="4000" dirty="0"/>
          </a:p>
        </p:txBody>
      </p:sp>
      <p:sp>
        <p:nvSpPr>
          <p:cNvPr id="3" name="Content Placeholder 2"/>
          <p:cNvSpPr>
            <a:spLocks noGrp="1"/>
          </p:cNvSpPr>
          <p:nvPr>
            <p:ph idx="1"/>
          </p:nvPr>
        </p:nvSpPr>
        <p:spPr/>
        <p:style>
          <a:lnRef idx="1">
            <a:schemeClr val="dk1"/>
          </a:lnRef>
          <a:fillRef idx="2">
            <a:schemeClr val="dk1"/>
          </a:fillRef>
          <a:effectRef idx="1">
            <a:schemeClr val="dk1"/>
          </a:effectRef>
          <a:fontRef idx="minor">
            <a:schemeClr val="dk1"/>
          </a:fontRef>
        </p:style>
        <p:txBody>
          <a:bodyPr/>
          <a:lstStyle/>
          <a:p>
            <a:r>
              <a:rPr lang="en-US" dirty="0" smtClean="0"/>
              <a:t>Can racial preference policies be designed which avoid explicit racial discrimination</a:t>
            </a:r>
          </a:p>
          <a:p>
            <a:r>
              <a:rPr lang="en-US" dirty="0" smtClean="0"/>
              <a:t>What do such 'color-blind' AA policies look like, and how efficient are they, relative to the 'color-sighted' alternative?</a:t>
            </a:r>
            <a:endParaRPr lang="en-US" sz="1600" dirty="0" smtClean="0"/>
          </a:p>
          <a:p>
            <a:pPr>
              <a:buNone/>
            </a:pPr>
            <a:endParaRPr lang="en-US" sz="1600" dirty="0" smtClean="0"/>
          </a:p>
          <a:p>
            <a:pPr>
              <a:buNone/>
            </a:pPr>
            <a:r>
              <a:rPr lang="en-US" sz="2400" dirty="0" smtClean="0"/>
              <a:t>[</a:t>
            </a:r>
            <a:r>
              <a:rPr lang="en-US" sz="2400" dirty="0" err="1" smtClean="0"/>
              <a:t>Loury</a:t>
            </a:r>
            <a:r>
              <a:rPr lang="en-US" sz="2400" dirty="0" smtClean="0"/>
              <a:t> et al. entered Supreme Court brief in Univ. Michigan cases on just this question. FLY – 2008 further analyze the ‘College and Beyond’ </a:t>
            </a:r>
            <a:r>
              <a:rPr lang="en-US" sz="2400" dirty="0" smtClean="0"/>
              <a:t> assessing efficiency of CBAA]</a:t>
            </a:r>
            <a:endParaRPr lang="en-US" sz="2400"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600" dirty="0" smtClean="0"/>
              <a:t>Some General Economic Issues with Affirmative Action Policies</a:t>
            </a:r>
            <a:endParaRPr lang="en-US" sz="3600" dirty="0"/>
          </a:p>
        </p:txBody>
      </p:sp>
      <p:pic>
        <p:nvPicPr>
          <p:cNvPr id="133125" name="Picture 5"/>
          <p:cNvPicPr>
            <a:picLocks noChangeAspect="1" noChangeArrowheads="1"/>
          </p:cNvPicPr>
          <p:nvPr/>
        </p:nvPicPr>
        <p:blipFill>
          <a:blip r:embed="rId2" cstate="print"/>
          <a:srcRect/>
          <a:stretch>
            <a:fillRect/>
          </a:stretch>
        </p:blipFill>
        <p:spPr bwMode="auto">
          <a:xfrm>
            <a:off x="1814513" y="5810250"/>
            <a:ext cx="5514975" cy="209550"/>
          </a:xfrm>
          <a:prstGeom prst="rect">
            <a:avLst/>
          </a:prstGeom>
          <a:noFill/>
          <a:ln w="9525">
            <a:noFill/>
            <a:miter lim="800000"/>
            <a:headEnd/>
            <a:tailEnd/>
          </a:ln>
        </p:spPr>
      </p:pic>
      <p:pic>
        <p:nvPicPr>
          <p:cNvPr id="133126" name="Picture 6"/>
          <p:cNvPicPr>
            <a:picLocks noGrp="1" noChangeAspect="1" noChangeArrowheads="1"/>
          </p:cNvPicPr>
          <p:nvPr>
            <p:ph idx="1"/>
          </p:nvPr>
        </p:nvPicPr>
        <p:blipFill>
          <a:blip r:embed="rId3" cstate="print"/>
          <a:srcRect/>
          <a:stretch>
            <a:fillRect/>
          </a:stretch>
        </p:blipFill>
        <p:spPr bwMode="auto">
          <a:xfrm>
            <a:off x="1143000" y="1524000"/>
            <a:ext cx="6814984" cy="5265728"/>
          </a:xfrm>
          <a:prstGeom prst="rect">
            <a:avLst/>
          </a:prstGeom>
          <a:noFill/>
          <a:ln w="9525">
            <a:noFill/>
            <a:miter lim="800000"/>
            <a:headEnd/>
            <a:tailEnd/>
          </a:ln>
        </p:spPr>
      </p:pic>
      <p:pic>
        <p:nvPicPr>
          <p:cNvPr id="133127" name="Picture 7"/>
          <p:cNvPicPr>
            <a:picLocks noChangeAspect="1" noChangeArrowheads="1"/>
          </p:cNvPicPr>
          <p:nvPr/>
        </p:nvPicPr>
        <p:blipFill>
          <a:blip r:embed="rId4" cstate="print"/>
          <a:srcRect/>
          <a:stretch>
            <a:fillRect/>
          </a:stretch>
        </p:blipFill>
        <p:spPr bwMode="auto">
          <a:xfrm>
            <a:off x="1062806" y="2362200"/>
            <a:ext cx="6938194" cy="371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1503</TotalTime>
  <Words>1471</Words>
  <Application>Microsoft Office PowerPoint</Application>
  <PresentationFormat>On-screen Show (4:3)</PresentationFormat>
  <Paragraphs>171</Paragraphs>
  <Slides>76</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76</vt:i4>
      </vt:variant>
    </vt:vector>
  </HeadingPairs>
  <TitlesOfParts>
    <vt:vector size="78" baseType="lpstr">
      <vt:lpstr>Default Design</vt:lpstr>
      <vt:lpstr>Equation</vt:lpstr>
      <vt:lpstr> The Simple Economics of Affirmative  Action Policies</vt:lpstr>
      <vt:lpstr>This Lecture Will Consist of Two Parts:</vt:lpstr>
      <vt:lpstr>General Considerations Concerning Affirmative Action Policies and Review of Prior Research</vt:lpstr>
      <vt:lpstr>Affirmative Action Policies Practiced Globally</vt:lpstr>
      <vt:lpstr>Some of My Papers on Affirmative Action</vt:lpstr>
      <vt:lpstr>The Typical Affirmative Action Scenario</vt:lpstr>
      <vt:lpstr>Questions of Interest about AA Policy</vt:lpstr>
      <vt:lpstr>More Questions</vt:lpstr>
      <vt:lpstr>Some General Economic Issues with Affirmative Action Policies</vt:lpstr>
      <vt:lpstr>Slide 10</vt:lpstr>
      <vt:lpstr>Slide 11</vt:lpstr>
      <vt:lpstr>Alternatives to Racial Preferences:  An Empirical Assessment of Color-Blind Affirmative Action in US College Admissions  (Fryer, Loury and Yuret 2008)</vt:lpstr>
      <vt:lpstr>Affirmative Action without Explicit Racial Discrimination</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Why Is Affirmative Action So Controversial? The Case of US Law Schools</vt:lpstr>
      <vt:lpstr>Slide 31</vt:lpstr>
      <vt:lpstr>Slide 32</vt:lpstr>
      <vt:lpstr>Slide 33</vt:lpstr>
      <vt:lpstr>The Abstract Design Problem: A Simple Theoretical Model of Optimal AA Policy</vt:lpstr>
      <vt:lpstr>Dimensions of Policy Design</vt:lpstr>
      <vt:lpstr>Elements of A Basic Model</vt:lpstr>
      <vt:lpstr>Preview of results</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vector>
  </TitlesOfParts>
  <Company>Harvard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Franziska Michor</dc:creator>
  <cp:lastModifiedBy>Department of Economics</cp:lastModifiedBy>
  <cp:revision>141</cp:revision>
  <dcterms:created xsi:type="dcterms:W3CDTF">2007-02-06T04:36:35Z</dcterms:created>
  <dcterms:modified xsi:type="dcterms:W3CDTF">2012-03-12T15:29:21Z</dcterms:modified>
</cp:coreProperties>
</file>